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454" r:id="rId2"/>
    <p:sldId id="738" r:id="rId3"/>
    <p:sldId id="1136" r:id="rId4"/>
    <p:sldId id="1095" r:id="rId5"/>
    <p:sldId id="1132" r:id="rId6"/>
    <p:sldId id="646" r:id="rId7"/>
    <p:sldId id="1101" r:id="rId8"/>
    <p:sldId id="1116" r:id="rId9"/>
    <p:sldId id="1115" r:id="rId10"/>
    <p:sldId id="1117" r:id="rId11"/>
    <p:sldId id="1121" r:id="rId12"/>
    <p:sldId id="1119" r:id="rId13"/>
    <p:sldId id="1118" r:id="rId14"/>
    <p:sldId id="1131" r:id="rId15"/>
    <p:sldId id="985" r:id="rId16"/>
    <p:sldId id="76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43670" autoAdjust="0"/>
  </p:normalViewPr>
  <p:slideViewPr>
    <p:cSldViewPr snapToGrid="0">
      <p:cViewPr varScale="1">
        <p:scale>
          <a:sx n="46" d="100"/>
          <a:sy n="46" d="100"/>
        </p:scale>
        <p:origin x="298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4.png>
</file>

<file path=ppt/media/image5.png>
</file>

<file path=ppt/media/image7.png>
</file>

<file path=ppt/media/image8.png>
</file>

<file path=ppt/media/image9.png>
</file>

<file path=ppt/media/media1.mp4>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BF12EE-B9D6-4FA5-9F53-5795C1DAC156}" type="datetimeFigureOut">
              <a:rPr lang="en-AU" smtClean="0"/>
              <a:t>20/12/2022</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1B933C-53E3-40AD-8F57-40FFEB108415}" type="slidenum">
              <a:rPr lang="en-AU" smtClean="0"/>
              <a:t>‹#›</a:t>
            </a:fld>
            <a:endParaRPr lang="en-AU"/>
          </a:p>
        </p:txBody>
      </p:sp>
    </p:spTree>
    <p:extLst>
      <p:ext uri="{BB962C8B-B14F-4D97-AF65-F5344CB8AC3E}">
        <p14:creationId xmlns:p14="http://schemas.microsoft.com/office/powerpoint/2010/main" val="4572196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28F6417-E8AF-1742-BAF1-7C1F757C9E47}" type="slidenum">
              <a:rPr lang="en-US" smtClean="0"/>
              <a:pPr/>
              <a:t>1</a:t>
            </a:fld>
            <a:endParaRPr lang="en-US" dirty="0"/>
          </a:p>
        </p:txBody>
      </p:sp>
    </p:spTree>
    <p:extLst>
      <p:ext uri="{BB962C8B-B14F-4D97-AF65-F5344CB8AC3E}">
        <p14:creationId xmlns:p14="http://schemas.microsoft.com/office/powerpoint/2010/main" val="229783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D1B933C-53E3-40AD-8F57-40FFEB108415}" type="slidenum">
              <a:rPr lang="en-AU" smtClean="0"/>
              <a:t>4</a:t>
            </a:fld>
            <a:endParaRPr lang="en-AU"/>
          </a:p>
        </p:txBody>
      </p:sp>
    </p:spTree>
    <p:extLst>
      <p:ext uri="{BB962C8B-B14F-4D97-AF65-F5344CB8AC3E}">
        <p14:creationId xmlns:p14="http://schemas.microsoft.com/office/powerpoint/2010/main" val="35682613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pPr marL="0" marR="0" lvl="0" indent="0" algn="r" defTabSz="964815" rtl="0" eaLnBrk="1" fontAlgn="base" latinLnBrk="0" hangingPunct="1">
              <a:lnSpc>
                <a:spcPct val="100000"/>
              </a:lnSpc>
              <a:spcBef>
                <a:spcPct val="0"/>
              </a:spcBef>
              <a:spcAft>
                <a:spcPct val="0"/>
              </a:spcAft>
              <a:buClrTx/>
              <a:buSzTx/>
              <a:buFontTx/>
              <a:buNone/>
              <a:tabLst/>
              <a:defRPr/>
            </a:pPr>
            <a:fld id="{F318CA8D-5FD8-4BF8-A51B-D2A7079B4839}" type="slidenum">
              <a:rPr kumimoji="0" lang="en-AU" sz="1300" b="0" i="0" u="none" strike="noStrike" kern="1200" cap="none" spc="0" normalizeH="0" baseline="0" noProof="0">
                <a:ln>
                  <a:noFill/>
                </a:ln>
                <a:solidFill>
                  <a:srgbClr val="000000"/>
                </a:solidFill>
                <a:effectLst/>
                <a:uLnTx/>
                <a:uFillTx/>
                <a:latin typeface="Arial" charset="0"/>
                <a:ea typeface="ＭＳ Ｐゴシック" charset="-128"/>
                <a:cs typeface="+mn-cs"/>
              </a:rPr>
              <a:pPr marL="0" marR="0" lvl="0" indent="0" algn="r" defTabSz="964815" rtl="0" eaLnBrk="1" fontAlgn="base" latinLnBrk="0" hangingPunct="1">
                <a:lnSpc>
                  <a:spcPct val="100000"/>
                </a:lnSpc>
                <a:spcBef>
                  <a:spcPct val="0"/>
                </a:spcBef>
                <a:spcAft>
                  <a:spcPct val="0"/>
                </a:spcAft>
                <a:buClrTx/>
                <a:buSzTx/>
                <a:buFontTx/>
                <a:buNone/>
                <a:tabLst/>
                <a:defRPr/>
              </a:pPr>
              <a:t>6</a:t>
            </a:fld>
            <a:endParaRPr kumimoji="0" lang="en-AU" sz="13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
        <p:nvSpPr>
          <p:cNvPr id="16385" name="Rectangle 7"/>
          <p:cNvSpPr txBox="1">
            <a:spLocks noGrp="1" noChangeArrowheads="1"/>
          </p:cNvSpPr>
          <p:nvPr/>
        </p:nvSpPr>
        <p:spPr bwMode="auto">
          <a:xfrm>
            <a:off x="3854790" y="9441369"/>
            <a:ext cx="2949302" cy="496427"/>
          </a:xfrm>
          <a:prstGeom prst="rect">
            <a:avLst/>
          </a:prstGeom>
          <a:noFill/>
          <a:ln w="9525">
            <a:noFill/>
            <a:miter lim="800000"/>
            <a:headEnd/>
            <a:tailEnd/>
          </a:ln>
        </p:spPr>
        <p:txBody>
          <a:bodyPr lIns="95680" tIns="47840" rIns="95680" bIns="47840" anchor="b"/>
          <a:lstStyle/>
          <a:p>
            <a:pPr marL="0" marR="0" lvl="0" indent="0" algn="r" defTabSz="956920" rtl="0" eaLnBrk="1" fontAlgn="base" latinLnBrk="0" hangingPunct="1">
              <a:lnSpc>
                <a:spcPct val="100000"/>
              </a:lnSpc>
              <a:spcBef>
                <a:spcPct val="0"/>
              </a:spcBef>
              <a:spcAft>
                <a:spcPct val="0"/>
              </a:spcAft>
              <a:buClrTx/>
              <a:buSzTx/>
              <a:buFontTx/>
              <a:buNone/>
              <a:tabLst/>
              <a:defRPr/>
            </a:pPr>
            <a:fld id="{9946EFE3-B21E-47AF-954E-8C91FE574316}" type="slidenum">
              <a:rPr kumimoji="0" lang="en-AU" sz="1300" b="0" i="0" u="none" strike="noStrike" kern="1200" cap="none" spc="0" normalizeH="0" baseline="0" noProof="0">
                <a:ln>
                  <a:noFill/>
                </a:ln>
                <a:solidFill>
                  <a:srgbClr val="000000"/>
                </a:solidFill>
                <a:effectLst/>
                <a:uLnTx/>
                <a:uFillTx/>
                <a:latin typeface="Arial" charset="0"/>
                <a:ea typeface="ＭＳ Ｐゴシック"/>
              </a:rPr>
              <a:pPr marL="0" marR="0" lvl="0" indent="0" algn="r" defTabSz="956920" rtl="0" eaLnBrk="1" fontAlgn="base" latinLnBrk="0" hangingPunct="1">
                <a:lnSpc>
                  <a:spcPct val="100000"/>
                </a:lnSpc>
                <a:spcBef>
                  <a:spcPct val="0"/>
                </a:spcBef>
                <a:spcAft>
                  <a:spcPct val="0"/>
                </a:spcAft>
                <a:buClrTx/>
                <a:buSzTx/>
                <a:buFontTx/>
                <a:buNone/>
                <a:tabLst/>
                <a:defRPr/>
              </a:pPr>
              <a:t>6</a:t>
            </a:fld>
            <a:endParaRPr kumimoji="0" lang="en-AU" sz="1300" b="0" i="0" u="none" strike="noStrike" kern="1200" cap="none" spc="0" normalizeH="0" baseline="0" noProof="0">
              <a:ln>
                <a:noFill/>
              </a:ln>
              <a:solidFill>
                <a:srgbClr val="000000"/>
              </a:solidFill>
              <a:effectLst/>
              <a:uLnTx/>
              <a:uFillTx/>
              <a:latin typeface="Arial" charset="0"/>
              <a:ea typeface="ＭＳ Ｐゴシック"/>
            </a:endParaRPr>
          </a:p>
        </p:txBody>
      </p:sp>
      <p:sp>
        <p:nvSpPr>
          <p:cNvPr id="16386" name="Rectangle 2"/>
          <p:cNvSpPr>
            <a:spLocks noGrp="1" noRot="1" noChangeAspect="1" noChangeArrowheads="1" noTextEdit="1"/>
          </p:cNvSpPr>
          <p:nvPr>
            <p:ph type="sldImg"/>
          </p:nvPr>
        </p:nvSpPr>
        <p:spPr>
          <a:xfrm>
            <a:off x="92075" y="746125"/>
            <a:ext cx="6621463" cy="3725863"/>
          </a:xfrm>
          <a:ln/>
        </p:spPr>
      </p:sp>
      <p:sp>
        <p:nvSpPr>
          <p:cNvPr id="16387" name="Rectangle 3"/>
          <p:cNvSpPr>
            <a:spLocks noGrp="1" noChangeArrowheads="1"/>
          </p:cNvSpPr>
          <p:nvPr>
            <p:ph type="body" idx="1"/>
          </p:nvPr>
        </p:nvSpPr>
        <p:spPr>
          <a:noFill/>
          <a:ln/>
        </p:spPr>
        <p:txBody>
          <a:bodyPr/>
          <a:lstStyle/>
          <a:p>
            <a:pPr eaLnBrk="1" hangingPunct="1"/>
            <a:r>
              <a:rPr lang="en-US" dirty="0">
                <a:ea typeface="ＭＳ Ｐゴシック"/>
                <a:cs typeface="ＭＳ Ｐゴシック"/>
              </a:rPr>
              <a:t>So - ethics?</a:t>
            </a:r>
          </a:p>
          <a:p>
            <a:pPr eaLnBrk="1" hangingPunct="1"/>
            <a:endParaRPr lang="en-US" dirty="0">
              <a:ea typeface="ＭＳ Ｐゴシック"/>
              <a:cs typeface="ＭＳ Ｐゴシック"/>
            </a:endParaRPr>
          </a:p>
          <a:p>
            <a:pPr eaLnBrk="1" hangingPunct="1"/>
            <a:r>
              <a:rPr lang="en-US" dirty="0">
                <a:ea typeface="ＭＳ Ｐゴシック"/>
                <a:cs typeface="ＭＳ Ｐゴシック"/>
              </a:rPr>
              <a:t>Ethics and morality are relevant at all levels of society. </a:t>
            </a:r>
          </a:p>
          <a:p>
            <a:pPr eaLnBrk="1" hangingPunct="1"/>
            <a:endParaRPr lang="en-US" dirty="0">
              <a:ea typeface="ＭＳ Ｐゴシック"/>
              <a:cs typeface="ＭＳ Ｐゴシック"/>
            </a:endParaRPr>
          </a:p>
          <a:p>
            <a:pPr eaLnBrk="1" hangingPunct="1"/>
            <a:r>
              <a:rPr lang="en-AU" dirty="0">
                <a:ea typeface="ＭＳ Ｐゴシック"/>
                <a:cs typeface="ＭＳ Ｐゴシック"/>
              </a:rPr>
              <a:t>Ethics is commonly understood as being concerned with issues and questions of responsibility when our actions affect others, it is (or should be) a critical structured evaluation of how we should behave when what we do impacts on others. </a:t>
            </a:r>
          </a:p>
          <a:p>
            <a:pPr eaLnBrk="1" hangingPunct="1"/>
            <a:endParaRPr lang="en-AU" dirty="0">
              <a:ea typeface="ＭＳ Ｐゴシック"/>
              <a:cs typeface="ＭＳ Ｐゴシック"/>
            </a:endParaRPr>
          </a:p>
          <a:p>
            <a:pPr eaLnBrk="1" hangingPunct="1"/>
            <a:r>
              <a:rPr lang="en-AU" dirty="0">
                <a:ea typeface="ＭＳ Ｐゴシック"/>
                <a:cs typeface="ＭＳ Ｐゴシック"/>
              </a:rPr>
              <a:t>Within this there are two important processes –</a:t>
            </a:r>
          </a:p>
          <a:p>
            <a:pPr marL="165621" indent="-165621" eaLnBrk="1" hangingPunct="1">
              <a:buFont typeface="Arial" panose="020B0604020202020204" pitchFamily="34" charset="0"/>
              <a:buChar char="•"/>
            </a:pPr>
            <a:r>
              <a:rPr lang="en-AU" dirty="0">
                <a:ea typeface="ＭＳ Ｐゴシック"/>
                <a:cs typeface="ＭＳ Ｐゴシック"/>
              </a:rPr>
              <a:t>firstly, that ethics has to do with critically examining particular norms and behaviours, and asking which ones matter more in what sorts of situations and secondly, </a:t>
            </a:r>
          </a:p>
          <a:p>
            <a:pPr marL="165621" indent="-165621" eaLnBrk="1" hangingPunct="1">
              <a:buFont typeface="Arial" panose="020B0604020202020204" pitchFamily="34" charset="0"/>
              <a:buChar char="•"/>
            </a:pPr>
            <a:r>
              <a:rPr lang="en-AU" dirty="0">
                <a:ea typeface="ＭＳ Ｐゴシック"/>
                <a:cs typeface="ＭＳ Ｐゴシック"/>
              </a:rPr>
              <a:t>that ethics  is more than simply having an opinion about how we should behave. Ethics has to do with a structured process of rationalizing and justifying our behaviour based on some higher order principles. These higher order principles provide us with guidance as we make ethical choices.</a:t>
            </a:r>
          </a:p>
          <a:p>
            <a:pPr eaLnBrk="1" hangingPunct="1"/>
            <a:endParaRPr lang="en-US" dirty="0"/>
          </a:p>
          <a:p>
            <a:pPr eaLnBrk="1" hangingPunct="1"/>
            <a:endParaRPr lang="en-US" dirty="0"/>
          </a:p>
          <a:p>
            <a:pPr eaLnBrk="1" hangingPunct="1"/>
            <a:r>
              <a:rPr lang="en-US" dirty="0">
                <a:ea typeface="ＭＳ Ｐゴシック"/>
                <a:cs typeface="ＭＳ Ｐゴシック"/>
              </a:rPr>
              <a:t>Professionals provide services that affect our welfare – and the decisions that we make as computer scientists, engineers etc. all impact on others. Introducing an ethical framework into a professionals decision-making processes, establishing professional standards of behaviour are important. Where the impact of our work, where the outcomes of what we do, can impact on others, we need to think about how we come to those decisions.</a:t>
            </a:r>
          </a:p>
          <a:p>
            <a:pPr eaLnBrk="1" hangingPunct="1"/>
            <a:endParaRPr lang="en-US" dirty="0">
              <a:ea typeface="ＭＳ Ｐゴシック"/>
            </a:endParaRPr>
          </a:p>
          <a:p>
            <a:pPr eaLnBrk="1" hangingPunct="1"/>
            <a:r>
              <a:rPr lang="en-US" dirty="0">
                <a:ea typeface="ＭＳ Ｐゴシック"/>
              </a:rPr>
              <a:t>Ethical decision-making, in terms of making the right decision, carefully considering the outcomes of one's actions, is a core competency of professional working life.</a:t>
            </a:r>
          </a:p>
          <a:p>
            <a:pPr eaLnBrk="1" hangingPunct="1"/>
            <a:r>
              <a:rPr lang="en-US" dirty="0">
                <a:ea typeface="ＭＳ Ｐゴシック"/>
              </a:rPr>
              <a:t>This is even more relevent in technology where development is occurring so broadly and so quickly, we as a society have had very little time to start developing moral approaches to the governance of technology and how it impacts our lives. Regulation, governance and the law lags behind technological development – which means that technology is developing in a moral vacuum – and we are reliant, to a large extent on our values to try and determine what is right and what is wrong.</a:t>
            </a:r>
            <a:endParaRPr lang="en-US" dirty="0"/>
          </a:p>
          <a:p>
            <a:pPr eaLnBrk="1" hangingPunct="1"/>
            <a:endParaRPr lang="en-US" dirty="0"/>
          </a:p>
          <a:p>
            <a:pPr defTabSz="883310" eaLnBrk="1" hangingPunct="1">
              <a:defRPr/>
            </a:pPr>
            <a:r>
              <a:rPr lang="en-AU" b="1" dirty="0"/>
              <a:t>Ethics </a:t>
            </a:r>
            <a:r>
              <a:rPr lang="en-AU" dirty="0"/>
              <a:t>is more than simply having an opinion about how we should behave. Ethics has to do with a structured process of rationalizing and justifying our behaviour based on some higher order principles. These higher order principles provide us with guidance as we make ethical choices.</a:t>
            </a:r>
          </a:p>
          <a:p>
            <a:pPr eaLnBrk="1" hangingPunct="1"/>
            <a:endParaRPr lang="en-US" dirty="0"/>
          </a:p>
          <a:p>
            <a:pPr eaLnBrk="1" hangingPunct="1"/>
            <a:endParaRPr lang="en-US" dirty="0"/>
          </a:p>
          <a:p>
            <a:pPr eaLnBrk="1" hangingPunct="1"/>
            <a:endParaRPr lang="en-US" dirty="0"/>
          </a:p>
          <a:p>
            <a:pPr eaLnBrk="1" hangingPunct="1"/>
            <a:endParaRPr lang="en-US" dirty="0"/>
          </a:p>
          <a:p>
            <a:pPr eaLnBrk="1" hangingPunct="1"/>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D1B933C-53E3-40AD-8F57-40FFEB108415}" type="slidenum">
              <a:rPr lang="en-AU" smtClean="0"/>
              <a:t>8</a:t>
            </a:fld>
            <a:endParaRPr lang="en-AU"/>
          </a:p>
        </p:txBody>
      </p:sp>
    </p:spTree>
    <p:extLst>
      <p:ext uri="{BB962C8B-B14F-4D97-AF65-F5344CB8AC3E}">
        <p14:creationId xmlns:p14="http://schemas.microsoft.com/office/powerpoint/2010/main" val="4021519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64815" rtl="0" eaLnBrk="1" fontAlgn="base" latinLnBrk="0" hangingPunct="1">
              <a:lnSpc>
                <a:spcPct val="100000"/>
              </a:lnSpc>
              <a:spcBef>
                <a:spcPct val="0"/>
              </a:spcBef>
              <a:spcAft>
                <a:spcPct val="0"/>
              </a:spcAft>
              <a:buClrTx/>
              <a:buSzTx/>
              <a:buFontTx/>
              <a:buNone/>
              <a:tabLst/>
              <a:defRPr/>
            </a:pPr>
            <a:fld id="{79417342-8576-4DCA-8ED7-43AFDE355215}" type="slidenum">
              <a:rPr kumimoji="0" lang="en-AU" sz="1300" b="0" i="0" u="none" strike="noStrike" kern="1200" cap="none" spc="0" normalizeH="0" baseline="0" noProof="0" smtClean="0">
                <a:ln>
                  <a:noFill/>
                </a:ln>
                <a:solidFill>
                  <a:srgbClr val="000000"/>
                </a:solidFill>
                <a:effectLst/>
                <a:uLnTx/>
                <a:uFillTx/>
                <a:latin typeface="Arial" charset="0"/>
                <a:ea typeface="ＭＳ Ｐゴシック" charset="-128"/>
                <a:cs typeface="+mn-cs"/>
              </a:rPr>
              <a:pPr marL="0" marR="0" lvl="0" indent="0" algn="r" defTabSz="964815" rtl="0" eaLnBrk="1" fontAlgn="base" latinLnBrk="0" hangingPunct="1">
                <a:lnSpc>
                  <a:spcPct val="100000"/>
                </a:lnSpc>
                <a:spcBef>
                  <a:spcPct val="0"/>
                </a:spcBef>
                <a:spcAft>
                  <a:spcPct val="0"/>
                </a:spcAft>
                <a:buClrTx/>
                <a:buSzTx/>
                <a:buFontTx/>
                <a:buNone/>
                <a:tabLst/>
                <a:defRPr/>
              </a:pPr>
              <a:t>15</a:t>
            </a:fld>
            <a:endParaRPr kumimoji="0" lang="en-AU" sz="13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249645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1" y="0"/>
            <a:ext cx="12191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2" name="Title 1"/>
          <p:cNvSpPr>
            <a:spLocks noGrp="1"/>
          </p:cNvSpPr>
          <p:nvPr>
            <p:ph type="ctrTitle"/>
          </p:nvPr>
        </p:nvSpPr>
        <p:spPr>
          <a:xfrm>
            <a:off x="914400" y="3355848"/>
            <a:ext cx="107696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AU"/>
              <a:t>Click to edit Master title style</a:t>
            </a:r>
            <a:endParaRPr kumimoji="0" lang="en-US"/>
          </a:p>
        </p:txBody>
      </p:sp>
      <p:sp>
        <p:nvSpPr>
          <p:cNvPr id="3" name="Subtitle 2"/>
          <p:cNvSpPr>
            <a:spLocks noGrp="1"/>
          </p:cNvSpPr>
          <p:nvPr>
            <p:ph type="subTitle" idx="1"/>
          </p:nvPr>
        </p:nvSpPr>
        <p:spPr>
          <a:xfrm>
            <a:off x="914400" y="1828800"/>
            <a:ext cx="107696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AU"/>
              <a:t>Click to edit Master subtitle style</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
        <p:nvSpPr>
          <p:cNvPr id="10" name="Rectangle 9"/>
          <p:cNvSpPr/>
          <p:nvPr/>
        </p:nvSpPr>
        <p:spPr bwMode="invGray">
          <a:xfrm>
            <a:off x="0" y="5128334"/>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Tree>
    <p:extLst>
      <p:ext uri="{BB962C8B-B14F-4D97-AF65-F5344CB8AC3E}">
        <p14:creationId xmlns:p14="http://schemas.microsoft.com/office/powerpoint/2010/main" val="400212857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AU"/>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86635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8798560" y="0"/>
            <a:ext cx="6096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8" name="Rectangle 7"/>
          <p:cNvSpPr/>
          <p:nvPr/>
        </p:nvSpPr>
        <p:spPr bwMode="ltGray">
          <a:xfrm>
            <a:off x="8863584" y="0"/>
            <a:ext cx="33528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2" name="Vertical Title 1"/>
          <p:cNvSpPr>
            <a:spLocks noGrp="1"/>
          </p:cNvSpPr>
          <p:nvPr>
            <p:ph type="title" orient="vert"/>
          </p:nvPr>
        </p:nvSpPr>
        <p:spPr>
          <a:xfrm>
            <a:off x="9042400" y="274641"/>
            <a:ext cx="2540000" cy="5851525"/>
          </a:xfrm>
        </p:spPr>
        <p:txBody>
          <a:bodyPr vert="eaVert"/>
          <a:lstStyle/>
          <a:p>
            <a:r>
              <a:rPr kumimoji="0" lang="en-AU"/>
              <a:t>Click to edit Master title style</a:t>
            </a:r>
            <a:endParaRPr kumimoji="0" lang="en-US"/>
          </a:p>
        </p:txBody>
      </p:sp>
      <p:sp>
        <p:nvSpPr>
          <p:cNvPr id="3" name="Vertical Text Placeholder 2"/>
          <p:cNvSpPr>
            <a:spLocks noGrp="1"/>
          </p:cNvSpPr>
          <p:nvPr>
            <p:ph type="body" orient="vert" idx="1"/>
          </p:nvPr>
        </p:nvSpPr>
        <p:spPr>
          <a:xfrm>
            <a:off x="609600" y="304801"/>
            <a:ext cx="8026400" cy="5851525"/>
          </a:xfrm>
        </p:spPr>
        <p:txBody>
          <a:bodyPr vert="eaVer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a:xfrm>
            <a:off x="3520796" y="6377460"/>
            <a:ext cx="5115205"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688575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userDrawn="1">
  <p:cSld name="2_Title Slide">
    <p:spTree>
      <p:nvGrpSpPr>
        <p:cNvPr id="1" name=""/>
        <p:cNvGrpSpPr/>
        <p:nvPr/>
      </p:nvGrpSpPr>
      <p:grpSpPr>
        <a:xfrm>
          <a:off x="0" y="0"/>
          <a:ext cx="0" cy="0"/>
          <a:chOff x="0" y="0"/>
          <a:chExt cx="0" cy="0"/>
        </a:xfrm>
      </p:grpSpPr>
      <p:pic>
        <p:nvPicPr>
          <p:cNvPr id="7" name="Picture 6" descr="ATC Building powerpoint.jpg"/>
          <p:cNvPicPr>
            <a:picLocks noChangeAspect="1"/>
          </p:cNvPicPr>
          <p:nvPr userDrawn="1"/>
        </p:nvPicPr>
        <p:blipFill rotWithShape="1">
          <a:blip r:embed="rId2">
            <a:extLst>
              <a:ext uri="{28A0092B-C50C-407E-A947-70E740481C1C}">
                <a14:useLocalDpi xmlns:a14="http://schemas.microsoft.com/office/drawing/2010/main" val="0"/>
              </a:ext>
            </a:extLst>
          </a:blip>
          <a:srcRect r="11220"/>
          <a:stretch/>
        </p:blipFill>
        <p:spPr>
          <a:xfrm>
            <a:off x="0" y="-1"/>
            <a:ext cx="12192000" cy="6866467"/>
          </a:xfrm>
          <a:prstGeom prst="rect">
            <a:avLst/>
          </a:prstGeom>
        </p:spPr>
      </p:pic>
      <p:pic>
        <p:nvPicPr>
          <p:cNvPr id="8" name="Picture 7"/>
          <p:cNvPicPr>
            <a:picLocks noChangeAspect="1"/>
          </p:cNvPicPr>
          <p:nvPr userDrawn="1"/>
        </p:nvPicPr>
        <p:blipFill>
          <a:blip r:embed="rId3"/>
          <a:stretch>
            <a:fillRect/>
          </a:stretch>
        </p:blipFill>
        <p:spPr>
          <a:xfrm>
            <a:off x="8357446" y="5346700"/>
            <a:ext cx="3275753" cy="927100"/>
          </a:xfrm>
          <a:prstGeom prst="rect">
            <a:avLst/>
          </a:prstGeom>
        </p:spPr>
      </p:pic>
      <p:pic>
        <p:nvPicPr>
          <p:cNvPr id="9" name="Picture 8" descr="DVC Bubbles.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66820" y="528709"/>
            <a:ext cx="10899999" cy="4354227"/>
          </a:xfrm>
          <a:prstGeom prst="rect">
            <a:avLst/>
          </a:prstGeom>
        </p:spPr>
      </p:pic>
      <p:sp>
        <p:nvSpPr>
          <p:cNvPr id="11" name="Text Placeholder 9"/>
          <p:cNvSpPr>
            <a:spLocks noGrp="1"/>
          </p:cNvSpPr>
          <p:nvPr>
            <p:ph type="body" sz="quarter" idx="13" hasCustomPrompt="1"/>
          </p:nvPr>
        </p:nvSpPr>
        <p:spPr>
          <a:xfrm>
            <a:off x="393700" y="1042390"/>
            <a:ext cx="6934201" cy="1324139"/>
          </a:xfrm>
          <a:prstGeom prst="rect">
            <a:avLst/>
          </a:prstGeom>
        </p:spPr>
        <p:txBody>
          <a:bodyPr/>
          <a:lstStyle>
            <a:lvl1pPr marL="0" indent="0">
              <a:defRPr sz="3600" baseline="0">
                <a:solidFill>
                  <a:schemeClr val="tx1"/>
                </a:solidFill>
              </a:defRPr>
            </a:lvl1pPr>
          </a:lstStyle>
          <a:p>
            <a:pPr lvl="0"/>
            <a:r>
              <a:rPr lang="en-US" dirty="0"/>
              <a:t>Presentation title</a:t>
            </a:r>
          </a:p>
        </p:txBody>
      </p:sp>
      <p:sp>
        <p:nvSpPr>
          <p:cNvPr id="12" name="Text Placeholder 13"/>
          <p:cNvSpPr>
            <a:spLocks noGrp="1"/>
          </p:cNvSpPr>
          <p:nvPr>
            <p:ph type="body" sz="quarter" idx="14" hasCustomPrompt="1"/>
          </p:nvPr>
        </p:nvSpPr>
        <p:spPr>
          <a:xfrm>
            <a:off x="406400" y="3564291"/>
            <a:ext cx="5511800" cy="1239760"/>
          </a:xfrm>
          <a:prstGeom prst="rect">
            <a:avLst/>
          </a:prstGeom>
        </p:spPr>
        <p:txBody>
          <a:bodyPr/>
          <a:lstStyle>
            <a:lvl1pPr marL="0" indent="0">
              <a:defRPr baseline="0"/>
            </a:lvl1pPr>
          </a:lstStyle>
          <a:p>
            <a:pPr lvl="0"/>
            <a:r>
              <a:rPr lang="en-US" dirty="0"/>
              <a:t>Presenter</a:t>
            </a:r>
          </a:p>
        </p:txBody>
      </p:sp>
      <p:pic>
        <p:nvPicPr>
          <p:cNvPr id="13" name="Picture 7" descr="swin logo v.png"/>
          <p:cNvPicPr>
            <a:picLocks noChangeAspect="1"/>
          </p:cNvPicPr>
          <p:nvPr userDrawn="1"/>
        </p:nvPicPr>
        <p:blipFill>
          <a:blip r:embed="rId5"/>
          <a:srcRect/>
          <a:stretch>
            <a:fillRect/>
          </a:stretch>
        </p:blipFill>
        <p:spPr bwMode="auto">
          <a:xfrm>
            <a:off x="10265834" y="0"/>
            <a:ext cx="1926167" cy="2882900"/>
          </a:xfrm>
          <a:prstGeom prst="rect">
            <a:avLst/>
          </a:prstGeom>
          <a:noFill/>
          <a:ln w="9525">
            <a:noFill/>
            <a:miter lim="800000"/>
            <a:headEnd/>
            <a:tailEnd/>
          </a:ln>
        </p:spPr>
      </p:pic>
    </p:spTree>
    <p:extLst>
      <p:ext uri="{BB962C8B-B14F-4D97-AF65-F5344CB8AC3E}">
        <p14:creationId xmlns:p14="http://schemas.microsoft.com/office/powerpoint/2010/main" val="1537835688"/>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Box 5"/>
          <p:cNvSpPr txBox="1"/>
          <p:nvPr userDrawn="1"/>
        </p:nvSpPr>
        <p:spPr>
          <a:xfrm>
            <a:off x="9450918" y="228601"/>
            <a:ext cx="2247900" cy="461963"/>
          </a:xfrm>
          <a:prstGeom prst="rect">
            <a:avLst/>
          </a:prstGeom>
          <a:noFill/>
        </p:spPr>
        <p:txBody>
          <a:bodyPr>
            <a:spAutoFit/>
          </a:bodyPr>
          <a:lstStyle/>
          <a:p>
            <a:pPr>
              <a:defRPr/>
            </a:pPr>
            <a:r>
              <a:rPr lang="en-US" sz="2400" dirty="0">
                <a:solidFill>
                  <a:schemeClr val="bg2"/>
                </a:solidFill>
                <a:latin typeface="Arial"/>
                <a:ea typeface="ＭＳ Ｐゴシック" charset="-128"/>
                <a:cs typeface="Arial"/>
              </a:rPr>
              <a:t>Swinburne</a:t>
            </a:r>
          </a:p>
        </p:txBody>
      </p:sp>
      <p:sp>
        <p:nvSpPr>
          <p:cNvPr id="5" name="Rectangle 7"/>
          <p:cNvSpPr/>
          <p:nvPr userDrawn="1"/>
        </p:nvSpPr>
        <p:spPr>
          <a:xfrm>
            <a:off x="11794067" y="1"/>
            <a:ext cx="397933" cy="296863"/>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800"/>
          </a:p>
        </p:txBody>
      </p:sp>
      <p:sp>
        <p:nvSpPr>
          <p:cNvPr id="6" name="Rectangle 8"/>
          <p:cNvSpPr/>
          <p:nvPr userDrawn="1"/>
        </p:nvSpPr>
        <p:spPr>
          <a:xfrm>
            <a:off x="11794067" y="293689"/>
            <a:ext cx="402167" cy="30003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 </a:t>
            </a:r>
          </a:p>
        </p:txBody>
      </p:sp>
      <p:sp>
        <p:nvSpPr>
          <p:cNvPr id="9" name="Title 1"/>
          <p:cNvSpPr>
            <a:spLocks noGrp="1"/>
          </p:cNvSpPr>
          <p:nvPr>
            <p:ph type="title" hasCustomPrompt="1"/>
          </p:nvPr>
        </p:nvSpPr>
        <p:spPr>
          <a:xfrm>
            <a:off x="501652" y="285751"/>
            <a:ext cx="8515349" cy="466724"/>
          </a:xfrm>
          <a:prstGeom prst="rect">
            <a:avLst/>
          </a:prstGeom>
          <a:ln>
            <a:noFill/>
          </a:ln>
        </p:spPr>
        <p:txBody>
          <a:bodyPr/>
          <a:lstStyle>
            <a:lvl1pPr>
              <a:defRPr sz="2400" b="0" i="0" baseline="0">
                <a:solidFill>
                  <a:schemeClr val="bg2"/>
                </a:solidFill>
              </a:defRPr>
            </a:lvl1pPr>
          </a:lstStyle>
          <a:p>
            <a:r>
              <a:rPr lang="en-US" dirty="0"/>
              <a:t>Presentation title</a:t>
            </a:r>
          </a:p>
        </p:txBody>
      </p:sp>
      <p:sp>
        <p:nvSpPr>
          <p:cNvPr id="11" name="Content Placeholder 2"/>
          <p:cNvSpPr>
            <a:spLocks noGrp="1"/>
          </p:cNvSpPr>
          <p:nvPr>
            <p:ph idx="1" hasCustomPrompt="1"/>
          </p:nvPr>
        </p:nvSpPr>
        <p:spPr>
          <a:xfrm>
            <a:off x="518584" y="1647825"/>
            <a:ext cx="11190816" cy="4330700"/>
          </a:xfrm>
          <a:prstGeom prst="rect">
            <a:avLst/>
          </a:prstGeom>
        </p:spPr>
        <p:txBody>
          <a:bodyPr/>
          <a:lstStyle>
            <a:lvl1pPr marL="360000" indent="-360000">
              <a:lnSpc>
                <a:spcPct val="100000"/>
              </a:lnSpc>
              <a:spcBef>
                <a:spcPts val="1200"/>
              </a:spcBef>
              <a:spcAft>
                <a:spcPts val="600"/>
              </a:spcAft>
              <a:buClr>
                <a:schemeClr val="bg1"/>
              </a:buClr>
              <a:buFont typeface="Arial" pitchFamily="34" charset="0"/>
              <a:buChar char="-"/>
              <a:defRPr sz="2400">
                <a:solidFill>
                  <a:schemeClr val="bg1"/>
                </a:solidFill>
              </a:defRPr>
            </a:lvl1pPr>
            <a:lvl2pPr marL="720000" indent="-360000">
              <a:lnSpc>
                <a:spcPct val="100000"/>
              </a:lnSpc>
              <a:spcBef>
                <a:spcPts val="0"/>
              </a:spcBef>
              <a:buClr>
                <a:schemeClr val="bg1"/>
              </a:buClr>
              <a:buFont typeface="Arial" pitchFamily="34" charset="0"/>
              <a:buChar char="-"/>
              <a:defRPr sz="2400">
                <a:solidFill>
                  <a:schemeClr val="bg1"/>
                </a:solidFill>
              </a:defRPr>
            </a:lvl2pPr>
            <a:lvl3pPr marL="1080000" indent="-360000">
              <a:lnSpc>
                <a:spcPct val="100000"/>
              </a:lnSpc>
              <a:spcBef>
                <a:spcPts val="600"/>
              </a:spcBef>
              <a:buClr>
                <a:schemeClr val="bg1"/>
              </a:buClr>
              <a:buFont typeface="Arial" pitchFamily="34" charset="0"/>
              <a:buChar char="-"/>
              <a:defRPr sz="2200">
                <a:solidFill>
                  <a:schemeClr val="bg1"/>
                </a:solidFill>
              </a:defRPr>
            </a:lvl3pPr>
            <a:lvl4pPr>
              <a:buNone/>
              <a:defRPr sz="2400">
                <a:solidFill>
                  <a:schemeClr val="tx1"/>
                </a:solidFill>
              </a:defRPr>
            </a:lvl4pPr>
            <a:lvl5pPr>
              <a:buNone/>
              <a:defRPr sz="2400">
                <a:solidFill>
                  <a:schemeClr val="tx1"/>
                </a:solidFill>
              </a:defRPr>
            </a:lvl5pPr>
          </a:lstStyle>
          <a:p>
            <a:pPr lvl="0"/>
            <a:r>
              <a:rPr lang="en-US" dirty="0"/>
              <a:t>Level 1 point</a:t>
            </a:r>
          </a:p>
          <a:p>
            <a:pPr lvl="1"/>
            <a:r>
              <a:rPr lang="en-US" dirty="0"/>
              <a:t>Level 2 point</a:t>
            </a:r>
          </a:p>
          <a:p>
            <a:pPr lvl="2"/>
            <a:r>
              <a:rPr lang="en-US" dirty="0"/>
              <a:t>Level 3 point</a:t>
            </a:r>
          </a:p>
        </p:txBody>
      </p:sp>
      <p:sp>
        <p:nvSpPr>
          <p:cNvPr id="12" name="Slide Number Placeholder 4"/>
          <p:cNvSpPr>
            <a:spLocks noGrp="1"/>
          </p:cNvSpPr>
          <p:nvPr>
            <p:ph type="sldNum" sz="quarter" idx="10"/>
          </p:nvPr>
        </p:nvSpPr>
        <p:spPr>
          <a:xfrm>
            <a:off x="8864600" y="6470651"/>
            <a:ext cx="2844800" cy="365125"/>
          </a:xfrm>
          <a:prstGeom prst="rect">
            <a:avLst/>
          </a:prstGeom>
        </p:spPr>
        <p:txBody>
          <a:bodyPr/>
          <a:lstStyle>
            <a:lvl1pPr algn="r">
              <a:defRPr sz="1200" smtClean="0">
                <a:solidFill>
                  <a:schemeClr val="bg2"/>
                </a:solidFill>
              </a:defRPr>
            </a:lvl1pPr>
          </a:lstStyle>
          <a:p>
            <a:pPr>
              <a:defRPr/>
            </a:pPr>
            <a:fld id="{02AEB0F0-5540-4FE2-9628-2CB6653FEAB5}" type="slidenum">
              <a:rPr lang="en-US" smtClean="0"/>
              <a:pPr>
                <a:defRPr/>
              </a:pPr>
              <a:t>‹#›</a:t>
            </a:fld>
            <a:endParaRPr lang="en-US" dirty="0"/>
          </a:p>
        </p:txBody>
      </p:sp>
      <p:sp>
        <p:nvSpPr>
          <p:cNvPr id="13" name="Text Placeholder 9"/>
          <p:cNvSpPr>
            <a:spLocks noGrp="1"/>
          </p:cNvSpPr>
          <p:nvPr>
            <p:ph type="body" sz="quarter" idx="11" hasCustomPrompt="1"/>
          </p:nvPr>
        </p:nvSpPr>
        <p:spPr>
          <a:xfrm>
            <a:off x="501653" y="971551"/>
            <a:ext cx="11163300" cy="447675"/>
          </a:xfrm>
          <a:prstGeom prst="rect">
            <a:avLst/>
          </a:prstGeom>
        </p:spPr>
        <p:txBody>
          <a:bodyPr/>
          <a:lstStyle>
            <a:lvl1pPr>
              <a:defRPr>
                <a:solidFill>
                  <a:schemeClr val="bg1"/>
                </a:solidFill>
              </a:defRPr>
            </a:lvl1pPr>
          </a:lstStyle>
          <a:p>
            <a:pPr lvl="0"/>
            <a:r>
              <a:rPr lang="en-US" dirty="0"/>
              <a:t>Slide title</a:t>
            </a:r>
            <a:endParaRPr lang="en-AU" dirty="0"/>
          </a:p>
        </p:txBody>
      </p:sp>
      <p:sp>
        <p:nvSpPr>
          <p:cNvPr id="14" name="TextBox 13"/>
          <p:cNvSpPr txBox="1"/>
          <p:nvPr userDrawn="1"/>
        </p:nvSpPr>
        <p:spPr>
          <a:xfrm>
            <a:off x="406401" y="6486526"/>
            <a:ext cx="5956300" cy="246221"/>
          </a:xfrm>
          <a:prstGeom prst="rect">
            <a:avLst/>
          </a:prstGeom>
          <a:noFill/>
        </p:spPr>
        <p:txBody>
          <a:bodyPr wrap="square" rtlCol="0">
            <a:spAutoFit/>
          </a:bodyPr>
          <a:lstStyle/>
          <a:p>
            <a:r>
              <a:rPr lang="en-AU" sz="1000" dirty="0">
                <a:solidFill>
                  <a:schemeClr val="bg2"/>
                </a:solidFill>
              </a:rPr>
              <a:t>SCIENCE  |  TECHNOLOGY  |   INNOVATION  |  BUSINESS  |  DESIGN</a:t>
            </a:r>
          </a:p>
        </p:txBody>
      </p:sp>
    </p:spTree>
    <p:extLst>
      <p:ext uri="{BB962C8B-B14F-4D97-AF65-F5344CB8AC3E}">
        <p14:creationId xmlns:p14="http://schemas.microsoft.com/office/powerpoint/2010/main" val="411285754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Title Slide no image">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3093C11-A994-E549-B042-382B08986623}"/>
              </a:ext>
            </a:extLst>
          </p:cNvPr>
          <p:cNvSpPr>
            <a:spLocks noGrp="1"/>
          </p:cNvSpPr>
          <p:nvPr>
            <p:ph type="ctrTitle" hasCustomPrompt="1"/>
          </p:nvPr>
        </p:nvSpPr>
        <p:spPr>
          <a:xfrm>
            <a:off x="718929" y="2445781"/>
            <a:ext cx="7152861" cy="865622"/>
          </a:xfrm>
          <a:prstGeom prst="rect">
            <a:avLst/>
          </a:prstGeom>
        </p:spPr>
        <p:txBody>
          <a:bodyPr wrap="square" anchor="t" anchorCtr="0">
            <a:spAutoFit/>
          </a:bodyPr>
          <a:lstStyle>
            <a:lvl1pPr algn="l">
              <a:lnSpc>
                <a:spcPts val="6620"/>
              </a:lnSpc>
              <a:defRPr sz="5400" b="0" i="0" cap="none" baseline="0">
                <a:solidFill>
                  <a:srgbClr val="000000"/>
                </a:solidFill>
                <a:latin typeface="Barlow Light" pitchFamily="2" charset="77"/>
                <a:ea typeface="DIN 2014 Light" panose="020B0404020202020204" pitchFamily="34" charset="77"/>
              </a:defRPr>
            </a:lvl1pPr>
          </a:lstStyle>
          <a:p>
            <a:r>
              <a:rPr lang="en-US" dirty="0"/>
              <a:t>Click to edit title</a:t>
            </a:r>
          </a:p>
        </p:txBody>
      </p:sp>
      <p:sp>
        <p:nvSpPr>
          <p:cNvPr id="4" name="Subtitle 2">
            <a:extLst>
              <a:ext uri="{FF2B5EF4-FFF2-40B4-BE49-F238E27FC236}">
                <a16:creationId xmlns:a16="http://schemas.microsoft.com/office/drawing/2014/main" id="{19EECD76-5546-394C-A08F-DB8E115F0080}"/>
              </a:ext>
            </a:extLst>
          </p:cNvPr>
          <p:cNvSpPr>
            <a:spLocks noGrp="1"/>
          </p:cNvSpPr>
          <p:nvPr>
            <p:ph type="subTitle" idx="1" hasCustomPrompt="1"/>
          </p:nvPr>
        </p:nvSpPr>
        <p:spPr>
          <a:xfrm>
            <a:off x="718929" y="3382499"/>
            <a:ext cx="7152861" cy="432811"/>
          </a:xfrm>
          <a:prstGeom prst="rect">
            <a:avLst/>
          </a:prstGeom>
        </p:spPr>
        <p:txBody>
          <a:bodyPr wrap="square" anchor="t" anchorCtr="0">
            <a:spAutoFit/>
          </a:bodyPr>
          <a:lstStyle>
            <a:lvl1pPr marL="0" indent="0" algn="l">
              <a:lnSpc>
                <a:spcPts val="2860"/>
              </a:lnSpc>
              <a:spcAft>
                <a:spcPts val="0"/>
              </a:spcAft>
              <a:buNone/>
              <a:defRPr sz="2400" b="0" i="0" cap="none" baseline="0">
                <a:solidFill>
                  <a:srgbClr val="000000"/>
                </a:solidFill>
                <a:latin typeface="Barlow Light" pitchFamily="2" charset="77"/>
                <a:ea typeface="DIN 2014 Light" panose="020B0404020202020204" pitchFamily="34" charset="77"/>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GB" dirty="0"/>
              <a:t>Click to edit subtitle</a:t>
            </a:r>
            <a:endParaRPr lang="en-US" dirty="0"/>
          </a:p>
        </p:txBody>
      </p:sp>
      <p:sp>
        <p:nvSpPr>
          <p:cNvPr id="5" name="Text Placeholder 3">
            <a:extLst>
              <a:ext uri="{FF2B5EF4-FFF2-40B4-BE49-F238E27FC236}">
                <a16:creationId xmlns:a16="http://schemas.microsoft.com/office/drawing/2014/main" id="{B35A7696-ECE8-C940-A4FE-4B77CA605C4E}"/>
              </a:ext>
            </a:extLst>
          </p:cNvPr>
          <p:cNvSpPr>
            <a:spLocks noGrp="1"/>
          </p:cNvSpPr>
          <p:nvPr>
            <p:ph type="body" sz="quarter" idx="10" hasCustomPrompt="1"/>
          </p:nvPr>
        </p:nvSpPr>
        <p:spPr>
          <a:xfrm>
            <a:off x="718929" y="4114378"/>
            <a:ext cx="3497815" cy="284578"/>
          </a:xfrm>
          <a:prstGeom prst="rect">
            <a:avLst/>
          </a:prstGeom>
        </p:spPr>
        <p:txBody>
          <a:bodyPr>
            <a:normAutofit/>
          </a:bodyPr>
          <a:lstStyle>
            <a:lvl1pPr marL="0" indent="0" algn="l">
              <a:buFontTx/>
              <a:buNone/>
              <a:defRPr sz="1400" b="1" i="0">
                <a:solidFill>
                  <a:srgbClr val="000000"/>
                </a:solidFill>
                <a:latin typeface="Barlow SemiBold" pitchFamily="2" charset="77"/>
                <a:ea typeface="DIN 2014 Demi" panose="020B0504020202020204" pitchFamily="34" charset="77"/>
                <a:cs typeface="Open Sans" panose="020B0606030504020204" pitchFamily="34" charset="0"/>
              </a:defRPr>
            </a:lvl1pPr>
          </a:lstStyle>
          <a:p>
            <a:pPr lvl="0"/>
            <a:r>
              <a:rPr lang="en-GB" dirty="0"/>
              <a:t>Presented by Name </a:t>
            </a:r>
            <a:r>
              <a:rPr lang="en-GB" dirty="0" err="1"/>
              <a:t>Lastname</a:t>
            </a:r>
            <a:endParaRPr lang="en-GB" dirty="0"/>
          </a:p>
        </p:txBody>
      </p:sp>
      <p:sp>
        <p:nvSpPr>
          <p:cNvPr id="6" name="Text Placeholder 3">
            <a:extLst>
              <a:ext uri="{FF2B5EF4-FFF2-40B4-BE49-F238E27FC236}">
                <a16:creationId xmlns:a16="http://schemas.microsoft.com/office/drawing/2014/main" id="{CDC6E18F-FA4E-DF49-843E-38F72D48BA93}"/>
              </a:ext>
            </a:extLst>
          </p:cNvPr>
          <p:cNvSpPr>
            <a:spLocks noGrp="1"/>
          </p:cNvSpPr>
          <p:nvPr>
            <p:ph type="body" sz="quarter" idx="11" hasCustomPrompt="1"/>
          </p:nvPr>
        </p:nvSpPr>
        <p:spPr>
          <a:xfrm>
            <a:off x="718929" y="4442370"/>
            <a:ext cx="3497815" cy="284578"/>
          </a:xfrm>
          <a:prstGeom prst="rect">
            <a:avLst/>
          </a:prstGeom>
        </p:spPr>
        <p:txBody>
          <a:bodyPr>
            <a:normAutofit/>
          </a:bodyPr>
          <a:lstStyle>
            <a:lvl1pPr marL="0" indent="0" algn="l">
              <a:buFontTx/>
              <a:buNone/>
              <a:defRPr sz="1400" b="0" i="0">
                <a:solidFill>
                  <a:srgbClr val="000000"/>
                </a:solidFill>
                <a:latin typeface="Barlow Light" pitchFamily="2" charset="77"/>
                <a:ea typeface="DIN 2014 Light" panose="020B0404020202020204" pitchFamily="34" charset="77"/>
                <a:cs typeface="Open Sans" panose="020B0606030504020204" pitchFamily="34" charset="0"/>
              </a:defRPr>
            </a:lvl1pPr>
          </a:lstStyle>
          <a:p>
            <a:pPr lvl="0"/>
            <a:r>
              <a:rPr lang="en-GB" dirty="0"/>
              <a:t>Day 00 Month, 2021</a:t>
            </a:r>
          </a:p>
        </p:txBody>
      </p:sp>
      <p:pic>
        <p:nvPicPr>
          <p:cNvPr id="7" name="Picture 6">
            <a:extLst>
              <a:ext uri="{FF2B5EF4-FFF2-40B4-BE49-F238E27FC236}">
                <a16:creationId xmlns:a16="http://schemas.microsoft.com/office/drawing/2014/main" id="{E7293312-AFF4-D84D-99E7-98D4D7B28FBA}"/>
              </a:ext>
            </a:extLst>
          </p:cNvPr>
          <p:cNvPicPr>
            <a:picLocks noChangeAspect="1"/>
          </p:cNvPicPr>
          <p:nvPr/>
        </p:nvPicPr>
        <p:blipFill rotWithShape="1">
          <a:blip r:embed="rId2"/>
          <a:srcRect l="52909" t="68124" r="2" b="10595"/>
          <a:stretch/>
        </p:blipFill>
        <p:spPr>
          <a:xfrm>
            <a:off x="8102009" y="3233854"/>
            <a:ext cx="3662391" cy="3300759"/>
          </a:xfrm>
          <a:prstGeom prst="rect">
            <a:avLst/>
          </a:prstGeom>
        </p:spPr>
      </p:pic>
      <p:pic>
        <p:nvPicPr>
          <p:cNvPr id="8" name="Picture 7">
            <a:extLst>
              <a:ext uri="{FF2B5EF4-FFF2-40B4-BE49-F238E27FC236}">
                <a16:creationId xmlns:a16="http://schemas.microsoft.com/office/drawing/2014/main" id="{9A92F9E7-BC4A-CD44-9374-3963AC3F1A2C}"/>
              </a:ext>
            </a:extLst>
          </p:cNvPr>
          <p:cNvPicPr>
            <a:picLocks noChangeAspect="1"/>
          </p:cNvPicPr>
          <p:nvPr/>
        </p:nvPicPr>
        <p:blipFill>
          <a:blip r:embed="rId3"/>
          <a:stretch>
            <a:fillRect/>
          </a:stretch>
        </p:blipFill>
        <p:spPr>
          <a:xfrm>
            <a:off x="9984686" y="422097"/>
            <a:ext cx="1762621" cy="855390"/>
          </a:xfrm>
          <a:prstGeom prst="rect">
            <a:avLst/>
          </a:prstGeom>
          <a:ln w="6350">
            <a:noFill/>
          </a:ln>
        </p:spPr>
      </p:pic>
      <p:pic>
        <p:nvPicPr>
          <p:cNvPr id="10" name="Picture 9">
            <a:extLst>
              <a:ext uri="{FF2B5EF4-FFF2-40B4-BE49-F238E27FC236}">
                <a16:creationId xmlns:a16="http://schemas.microsoft.com/office/drawing/2014/main" id="{6427B3FD-0E2F-1A45-9E15-2CEF5BB47DA6}"/>
              </a:ext>
            </a:extLst>
          </p:cNvPr>
          <p:cNvPicPr>
            <a:picLocks noChangeAspect="1"/>
          </p:cNvPicPr>
          <p:nvPr/>
        </p:nvPicPr>
        <p:blipFill rotWithShape="1">
          <a:blip r:embed="rId2"/>
          <a:srcRect l="3874" t="49360" r="52758" b="42026"/>
          <a:stretch/>
        </p:blipFill>
        <p:spPr>
          <a:xfrm>
            <a:off x="271667" y="323388"/>
            <a:ext cx="3372988" cy="1336079"/>
          </a:xfrm>
          <a:prstGeom prst="rect">
            <a:avLst/>
          </a:prstGeom>
        </p:spPr>
      </p:pic>
    </p:spTree>
    <p:extLst>
      <p:ext uri="{BB962C8B-B14F-4D97-AF65-F5344CB8AC3E}">
        <p14:creationId xmlns:p14="http://schemas.microsoft.com/office/powerpoint/2010/main" val="13111905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extBox 4"/>
          <p:cNvSpPr txBox="1"/>
          <p:nvPr userDrawn="1"/>
        </p:nvSpPr>
        <p:spPr>
          <a:xfrm>
            <a:off x="9450918" y="228601"/>
            <a:ext cx="2247900" cy="461963"/>
          </a:xfrm>
          <a:prstGeom prst="rect">
            <a:avLst/>
          </a:prstGeom>
          <a:noFill/>
        </p:spPr>
        <p:txBody>
          <a:bodyPr>
            <a:spAutoFit/>
          </a:bodyPr>
          <a:lstStyle/>
          <a:p>
            <a:pPr>
              <a:defRPr/>
            </a:pPr>
            <a:r>
              <a:rPr lang="en-US" sz="2400" dirty="0">
                <a:solidFill>
                  <a:schemeClr val="bg2"/>
                </a:solidFill>
                <a:latin typeface="Arial"/>
                <a:ea typeface="ＭＳ Ｐゴシック" charset="-128"/>
                <a:cs typeface="Arial"/>
              </a:rPr>
              <a:t>Swinburne</a:t>
            </a:r>
          </a:p>
        </p:txBody>
      </p:sp>
      <p:sp>
        <p:nvSpPr>
          <p:cNvPr id="4" name="Rectangle 6"/>
          <p:cNvSpPr/>
          <p:nvPr userDrawn="1"/>
        </p:nvSpPr>
        <p:spPr>
          <a:xfrm>
            <a:off x="11794067" y="1"/>
            <a:ext cx="397933" cy="296863"/>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800"/>
          </a:p>
        </p:txBody>
      </p:sp>
      <p:sp>
        <p:nvSpPr>
          <p:cNvPr id="5" name="Rectangle 7"/>
          <p:cNvSpPr/>
          <p:nvPr userDrawn="1"/>
        </p:nvSpPr>
        <p:spPr>
          <a:xfrm>
            <a:off x="11794067" y="293689"/>
            <a:ext cx="402167" cy="30003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 </a:t>
            </a:r>
          </a:p>
        </p:txBody>
      </p:sp>
      <p:sp>
        <p:nvSpPr>
          <p:cNvPr id="7" name="Title 1"/>
          <p:cNvSpPr>
            <a:spLocks noGrp="1"/>
          </p:cNvSpPr>
          <p:nvPr>
            <p:ph type="title" hasCustomPrompt="1"/>
          </p:nvPr>
        </p:nvSpPr>
        <p:spPr>
          <a:xfrm>
            <a:off x="501652" y="285751"/>
            <a:ext cx="8515349" cy="466724"/>
          </a:xfrm>
          <a:prstGeom prst="rect">
            <a:avLst/>
          </a:prstGeom>
          <a:ln>
            <a:noFill/>
          </a:ln>
        </p:spPr>
        <p:txBody>
          <a:bodyPr/>
          <a:lstStyle>
            <a:lvl1pPr>
              <a:defRPr sz="2400" b="0" i="0" baseline="0">
                <a:solidFill>
                  <a:schemeClr val="bg2"/>
                </a:solidFill>
              </a:defRPr>
            </a:lvl1pPr>
          </a:lstStyle>
          <a:p>
            <a:r>
              <a:rPr lang="en-US" dirty="0"/>
              <a:t>Presentation title</a:t>
            </a:r>
          </a:p>
        </p:txBody>
      </p:sp>
      <p:sp>
        <p:nvSpPr>
          <p:cNvPr id="10" name="Slide Number Placeholder 4"/>
          <p:cNvSpPr>
            <a:spLocks noGrp="1"/>
          </p:cNvSpPr>
          <p:nvPr>
            <p:ph type="sldNum" sz="quarter" idx="10"/>
          </p:nvPr>
        </p:nvSpPr>
        <p:spPr>
          <a:xfrm>
            <a:off x="8864600" y="6470651"/>
            <a:ext cx="2844800" cy="365125"/>
          </a:xfrm>
          <a:prstGeom prst="rect">
            <a:avLst/>
          </a:prstGeom>
        </p:spPr>
        <p:txBody>
          <a:bodyPr/>
          <a:lstStyle>
            <a:lvl1pPr algn="r">
              <a:defRPr sz="1200" smtClean="0">
                <a:solidFill>
                  <a:schemeClr val="bg2"/>
                </a:solidFill>
              </a:defRPr>
            </a:lvl1pPr>
          </a:lstStyle>
          <a:p>
            <a:pPr>
              <a:defRPr/>
            </a:pPr>
            <a:fld id="{02AEB0F0-5540-4FE2-9628-2CB6653FEAB5}" type="slidenum">
              <a:rPr lang="en-US" smtClean="0"/>
              <a:pPr>
                <a:defRPr/>
              </a:pPr>
              <a:t>‹#›</a:t>
            </a:fld>
            <a:endParaRPr lang="en-US" dirty="0"/>
          </a:p>
        </p:txBody>
      </p:sp>
      <p:sp>
        <p:nvSpPr>
          <p:cNvPr id="8" name="Text Placeholder 9"/>
          <p:cNvSpPr>
            <a:spLocks noGrp="1"/>
          </p:cNvSpPr>
          <p:nvPr>
            <p:ph type="body" sz="quarter" idx="11" hasCustomPrompt="1"/>
          </p:nvPr>
        </p:nvSpPr>
        <p:spPr>
          <a:xfrm>
            <a:off x="501653" y="971551"/>
            <a:ext cx="11163300" cy="447675"/>
          </a:xfrm>
          <a:prstGeom prst="rect">
            <a:avLst/>
          </a:prstGeom>
        </p:spPr>
        <p:txBody>
          <a:bodyPr/>
          <a:lstStyle>
            <a:lvl1pPr>
              <a:defRPr>
                <a:solidFill>
                  <a:schemeClr val="bg1"/>
                </a:solidFill>
              </a:defRPr>
            </a:lvl1pPr>
          </a:lstStyle>
          <a:p>
            <a:pPr lvl="0"/>
            <a:r>
              <a:rPr lang="en-US" dirty="0"/>
              <a:t>Slide title</a:t>
            </a:r>
            <a:endParaRPr lang="en-AU" dirty="0"/>
          </a:p>
        </p:txBody>
      </p:sp>
      <p:sp>
        <p:nvSpPr>
          <p:cNvPr id="12" name="TextBox 11"/>
          <p:cNvSpPr txBox="1"/>
          <p:nvPr userDrawn="1"/>
        </p:nvSpPr>
        <p:spPr>
          <a:xfrm>
            <a:off x="406401" y="6486526"/>
            <a:ext cx="5956300" cy="246221"/>
          </a:xfrm>
          <a:prstGeom prst="rect">
            <a:avLst/>
          </a:prstGeom>
          <a:noFill/>
        </p:spPr>
        <p:txBody>
          <a:bodyPr wrap="square" rtlCol="0">
            <a:spAutoFit/>
          </a:bodyPr>
          <a:lstStyle/>
          <a:p>
            <a:r>
              <a:rPr lang="en-AU" sz="1000" dirty="0">
                <a:solidFill>
                  <a:schemeClr val="bg2"/>
                </a:solidFill>
              </a:rPr>
              <a:t>SCIENCE  |  TECHNOLOGY  |   INNOVATION  |  BUSINESS  |  DESIGN</a:t>
            </a:r>
          </a:p>
        </p:txBody>
      </p:sp>
    </p:spTree>
    <p:extLst>
      <p:ext uri="{BB962C8B-B14F-4D97-AF65-F5344CB8AC3E}">
        <p14:creationId xmlns:p14="http://schemas.microsoft.com/office/powerpoint/2010/main" val="2991593693"/>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5448"/>
            <a:ext cx="10972800" cy="1252728"/>
          </a:xfrm>
        </p:spPr>
        <p:txBody>
          <a:bodyPr/>
          <a:lstStyle/>
          <a:p>
            <a:r>
              <a:rPr kumimoji="0" lang="en-AU"/>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25498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12192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12" name="Rectangle 11"/>
          <p:cNvSpPr/>
          <p:nvPr/>
        </p:nvSpPr>
        <p:spPr bwMode="invGray">
          <a:xfrm>
            <a:off x="0" y="2602520"/>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2" name="Title 1"/>
          <p:cNvSpPr>
            <a:spLocks noGrp="1"/>
          </p:cNvSpPr>
          <p:nvPr>
            <p:ph type="title"/>
          </p:nvPr>
        </p:nvSpPr>
        <p:spPr>
          <a:xfrm>
            <a:off x="999744" y="118872"/>
            <a:ext cx="10684256"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AU"/>
              <a:t>Click to edit Master title style</a:t>
            </a:r>
            <a:endParaRPr kumimoji="0" lang="en-US"/>
          </a:p>
        </p:txBody>
      </p:sp>
      <p:sp>
        <p:nvSpPr>
          <p:cNvPr id="3" name="Text Placeholder 2"/>
          <p:cNvSpPr>
            <a:spLocks noGrp="1"/>
          </p:cNvSpPr>
          <p:nvPr>
            <p:ph type="body" idx="1"/>
          </p:nvPr>
        </p:nvSpPr>
        <p:spPr>
          <a:xfrm>
            <a:off x="987552" y="1828800"/>
            <a:ext cx="10696448"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AU"/>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6935451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AU"/>
              <a:t>Click to edit Master title style</a:t>
            </a:r>
            <a:endParaRPr kumimoji="0" lang="en-US"/>
          </a:p>
        </p:txBody>
      </p:sp>
      <p:sp>
        <p:nvSpPr>
          <p:cNvPr id="3" name="Content Placeholder 2"/>
          <p:cNvSpPr>
            <a:spLocks noGrp="1"/>
          </p:cNvSpPr>
          <p:nvPr>
            <p:ph sz="half" idx="1"/>
          </p:nvPr>
        </p:nvSpPr>
        <p:spPr>
          <a:xfrm>
            <a:off x="609600" y="1773936"/>
            <a:ext cx="53848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Content Placeholder 3"/>
          <p:cNvSpPr>
            <a:spLocks noGrp="1"/>
          </p:cNvSpPr>
          <p:nvPr>
            <p:ph sz="half" idx="2"/>
          </p:nvPr>
        </p:nvSpPr>
        <p:spPr>
          <a:xfrm>
            <a:off x="6197600" y="1773936"/>
            <a:ext cx="53848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8016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AU"/>
              <a:t>Click to edit Master title style</a:t>
            </a:r>
            <a:endParaRPr kumimoji="0" lang="en-US"/>
          </a:p>
        </p:txBody>
      </p:sp>
      <p:sp>
        <p:nvSpPr>
          <p:cNvPr id="3" name="Text Placeholder 2"/>
          <p:cNvSpPr>
            <a:spLocks noGrp="1"/>
          </p:cNvSpPr>
          <p:nvPr>
            <p:ph type="body" idx="1"/>
          </p:nvPr>
        </p:nvSpPr>
        <p:spPr>
          <a:xfrm>
            <a:off x="609600" y="1698988"/>
            <a:ext cx="5386917"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AU"/>
              <a:t>Click to edit Master text styles</a:t>
            </a:r>
          </a:p>
        </p:txBody>
      </p:sp>
      <p:sp>
        <p:nvSpPr>
          <p:cNvPr id="4" name="Content Placeholder 3"/>
          <p:cNvSpPr>
            <a:spLocks noGrp="1"/>
          </p:cNvSpPr>
          <p:nvPr>
            <p:ph sz="half" idx="2"/>
          </p:nvPr>
        </p:nvSpPr>
        <p:spPr>
          <a:xfrm>
            <a:off x="609600" y="2449512"/>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5" name="Text Placeholder 4"/>
          <p:cNvSpPr>
            <a:spLocks noGrp="1"/>
          </p:cNvSpPr>
          <p:nvPr>
            <p:ph type="body" sz="quarter" idx="3"/>
          </p:nvPr>
        </p:nvSpPr>
        <p:spPr>
          <a:xfrm>
            <a:off x="6193368" y="1698988"/>
            <a:ext cx="5389033"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AU"/>
              <a:t>Click to edit Master text styles</a:t>
            </a:r>
          </a:p>
        </p:txBody>
      </p:sp>
      <p:sp>
        <p:nvSpPr>
          <p:cNvPr id="6" name="Content Placeholder 5"/>
          <p:cNvSpPr>
            <a:spLocks noGrp="1"/>
          </p:cNvSpPr>
          <p:nvPr>
            <p:ph sz="quarter" idx="4"/>
          </p:nvPr>
        </p:nvSpPr>
        <p:spPr>
          <a:xfrm>
            <a:off x="6193368" y="2449512"/>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99491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AU"/>
              <a:t>Click to edit Master title style</a:t>
            </a:r>
            <a:endParaRPr kumimoji="0" lang="en-US"/>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46985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19298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3784" y="152400"/>
            <a:ext cx="3364992" cy="978408"/>
          </a:xfrm>
        </p:spPr>
        <p:txBody>
          <a:bodyPr vert="horz" lIns="73152" rIns="45720" bIns="0" rtlCol="0" anchor="b">
            <a:normAutofit/>
            <a:sp3d prstMaterial="matte"/>
          </a:bodyPr>
          <a:lstStyle>
            <a:lvl1pPr algn="l">
              <a:defRPr sz="2000" b="0"/>
            </a:lvl1pPr>
            <a:extLst/>
          </a:lstStyle>
          <a:p>
            <a:r>
              <a:rPr kumimoji="0" lang="en-AU"/>
              <a:t>Click to edit Master title style</a:t>
            </a:r>
            <a:endParaRPr kumimoji="0" lang="en-US"/>
          </a:p>
        </p:txBody>
      </p:sp>
      <p:sp>
        <p:nvSpPr>
          <p:cNvPr id="3" name="Content Placeholder 2"/>
          <p:cNvSpPr>
            <a:spLocks noGrp="1"/>
          </p:cNvSpPr>
          <p:nvPr>
            <p:ph idx="1"/>
          </p:nvPr>
        </p:nvSpPr>
        <p:spPr>
          <a:xfrm>
            <a:off x="4025837" y="1743134"/>
            <a:ext cx="7894188"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Text Placeholder 3"/>
          <p:cNvSpPr>
            <a:spLocks noGrp="1"/>
          </p:cNvSpPr>
          <p:nvPr>
            <p:ph type="body" sz="half" idx="2"/>
          </p:nvPr>
        </p:nvSpPr>
        <p:spPr>
          <a:xfrm>
            <a:off x="223784" y="1730018"/>
            <a:ext cx="329184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AU"/>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
        <p:nvSpPr>
          <p:cNvPr id="12" name="Rectangle 11"/>
          <p:cNvSpPr/>
          <p:nvPr/>
        </p:nvSpPr>
        <p:spPr bwMode="invGray">
          <a:xfrm>
            <a:off x="3807649" y="0"/>
            <a:ext cx="6096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9" name="Rectangle 8"/>
          <p:cNvSpPr/>
          <p:nvPr/>
        </p:nvSpPr>
        <p:spPr bwMode="invGray">
          <a:xfrm>
            <a:off x="3807649" y="0"/>
            <a:ext cx="6096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Tree>
    <p:extLst>
      <p:ext uri="{BB962C8B-B14F-4D97-AF65-F5344CB8AC3E}">
        <p14:creationId xmlns:p14="http://schemas.microsoft.com/office/powerpoint/2010/main" val="3259454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19456" y="155448"/>
            <a:ext cx="3366867" cy="978408"/>
          </a:xfrm>
        </p:spPr>
        <p:txBody>
          <a:bodyPr lIns="73152" bIns="0" anchor="b">
            <a:sp3d prstMaterial="matte"/>
          </a:bodyPr>
          <a:lstStyle>
            <a:lvl1pPr algn="l">
              <a:defRPr sz="2000" b="0"/>
            </a:lvl1pPr>
            <a:extLst/>
          </a:lstStyle>
          <a:p>
            <a:r>
              <a:rPr kumimoji="0" lang="en-AU"/>
              <a:t>Click to edit Master title style</a:t>
            </a:r>
            <a:endParaRPr kumimoji="0" lang="en-US"/>
          </a:p>
        </p:txBody>
      </p:sp>
      <p:sp>
        <p:nvSpPr>
          <p:cNvPr id="3" name="Picture Placeholder 2"/>
          <p:cNvSpPr>
            <a:spLocks noGrp="1"/>
          </p:cNvSpPr>
          <p:nvPr>
            <p:ph type="pic" idx="1"/>
          </p:nvPr>
        </p:nvSpPr>
        <p:spPr>
          <a:xfrm>
            <a:off x="3871741" y="1484808"/>
            <a:ext cx="8329863"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AU"/>
              <a:t>Drag picture to placeholder or click icon to add</a:t>
            </a:r>
            <a:endParaRPr kumimoji="0" lang="en-US" dirty="0"/>
          </a:p>
        </p:txBody>
      </p:sp>
      <p:sp>
        <p:nvSpPr>
          <p:cNvPr id="4" name="Text Placeholder 3"/>
          <p:cNvSpPr>
            <a:spLocks noGrp="1"/>
          </p:cNvSpPr>
          <p:nvPr>
            <p:ph type="body" sz="half" idx="2"/>
          </p:nvPr>
        </p:nvSpPr>
        <p:spPr>
          <a:xfrm>
            <a:off x="219456" y="1728216"/>
            <a:ext cx="329184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AU"/>
              <a:t>Click to edit Master text styles</a:t>
            </a:r>
          </a:p>
        </p:txBody>
      </p:sp>
      <p:sp>
        <p:nvSpPr>
          <p:cNvPr id="5" name="Date Placeholder 4"/>
          <p:cNvSpPr>
            <a:spLocks noGrp="1"/>
          </p:cNvSpPr>
          <p:nvPr>
            <p:ph type="dt" sz="half" idx="10"/>
          </p:nvPr>
        </p:nvSpPr>
        <p:spPr>
          <a:xfrm>
            <a:off x="219456" y="1170432"/>
            <a:ext cx="3364992" cy="201168"/>
          </a:xfrm>
        </p:spPr>
        <p:txBody>
          <a:bodyPr/>
          <a:lstStyle/>
          <a:p>
            <a:endParaRPr lang="en-US" dirty="0"/>
          </a:p>
        </p:txBody>
      </p:sp>
      <p:sp>
        <p:nvSpPr>
          <p:cNvPr id="11" name="Rectangle 10"/>
          <p:cNvSpPr/>
          <p:nvPr/>
        </p:nvSpPr>
        <p:spPr>
          <a:xfrm>
            <a:off x="3807649" y="0"/>
            <a:ext cx="6096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9" name="Rectangle 8"/>
          <p:cNvSpPr/>
          <p:nvPr/>
        </p:nvSpPr>
        <p:spPr bwMode="invGray">
          <a:xfrm>
            <a:off x="3807649" y="0"/>
            <a:ext cx="6096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6" name="Footer Placeholder 5"/>
          <p:cNvSpPr>
            <a:spLocks noGrp="1"/>
          </p:cNvSpPr>
          <p:nvPr>
            <p:ph type="ftr" sz="quarter" idx="11"/>
          </p:nvPr>
        </p:nvSpPr>
        <p:spPr>
          <a:xfrm>
            <a:off x="4047744" y="1170432"/>
            <a:ext cx="6925056" cy="201168"/>
          </a:xfrm>
        </p:spPr>
        <p:txBody>
          <a:bodyPr/>
          <a:lstStyle>
            <a:lvl1pPr>
              <a:defRPr>
                <a:solidFill>
                  <a:schemeClr val="bg1">
                    <a:shade val="50000"/>
                  </a:schemeClr>
                </a:solidFill>
              </a:defRPr>
            </a:lvl1pPr>
          </a:lstStyle>
          <a:p>
            <a:endParaRPr lang="en-US" dirty="0"/>
          </a:p>
        </p:txBody>
      </p:sp>
      <p:sp>
        <p:nvSpPr>
          <p:cNvPr id="7" name="Slide Number Placeholder 6"/>
          <p:cNvSpPr>
            <a:spLocks noGrp="1"/>
          </p:cNvSpPr>
          <p:nvPr>
            <p:ph type="sldNum" sz="quarter" idx="12"/>
          </p:nvPr>
        </p:nvSpPr>
        <p:spPr>
          <a:xfrm>
            <a:off x="11119104" y="1170432"/>
            <a:ext cx="978485" cy="201168"/>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8659373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7" name="Rectangle 6"/>
          <p:cNvSpPr/>
          <p:nvPr/>
        </p:nvSpPr>
        <p:spPr bwMode="ltGray">
          <a:xfrm>
            <a:off x="1" y="1"/>
            <a:ext cx="12191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2" name="Title Placeholder 1"/>
          <p:cNvSpPr>
            <a:spLocks noGrp="1"/>
          </p:cNvSpPr>
          <p:nvPr>
            <p:ph type="title"/>
          </p:nvPr>
        </p:nvSpPr>
        <p:spPr>
          <a:xfrm>
            <a:off x="609600" y="152400"/>
            <a:ext cx="109728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AU"/>
              <a:t>Click to edit Master title style</a:t>
            </a:r>
            <a:endParaRPr kumimoji="0" lang="en-US"/>
          </a:p>
        </p:txBody>
      </p:sp>
      <p:sp>
        <p:nvSpPr>
          <p:cNvPr id="3" name="Text Placeholder 2"/>
          <p:cNvSpPr>
            <a:spLocks noGrp="1"/>
          </p:cNvSpPr>
          <p:nvPr>
            <p:ph type="body" idx="1"/>
          </p:nvPr>
        </p:nvSpPr>
        <p:spPr>
          <a:xfrm>
            <a:off x="609600" y="1775192"/>
            <a:ext cx="10972800" cy="4625609"/>
          </a:xfrm>
          <a:prstGeom prst="rect">
            <a:avLst/>
          </a:prstGeom>
        </p:spPr>
        <p:txBody>
          <a:bodyPr vert="horz" lIns="54864" tIns="91440" rtlCol="0">
            <a:normAutofit/>
          </a:bodyPr>
          <a:lstStyle/>
          <a:p>
            <a:pPr lvl="0" eaLnBrk="1" latinLnBrk="0" hangingPunct="1"/>
            <a:r>
              <a:rPr kumimoji="0" lang="en-AU"/>
              <a:t>Click to edit Master text styles</a:t>
            </a:r>
          </a:p>
          <a:p>
            <a:pPr lvl="1" eaLnBrk="1" latinLnBrk="0" hangingPunct="1"/>
            <a:r>
              <a:rPr kumimoji="0" lang="en-AU"/>
              <a:t>Second level</a:t>
            </a:r>
          </a:p>
          <a:p>
            <a:pPr lvl="2" eaLnBrk="1" latinLnBrk="0" hangingPunct="1"/>
            <a:r>
              <a:rPr kumimoji="0" lang="en-AU"/>
              <a:t>Third level</a:t>
            </a:r>
          </a:p>
          <a:p>
            <a:pPr lvl="3" eaLnBrk="1" latinLnBrk="0" hangingPunct="1"/>
            <a:r>
              <a:rPr kumimoji="0" lang="en-AU"/>
              <a:t>Fourth level</a:t>
            </a:r>
          </a:p>
          <a:p>
            <a:pPr lvl="4" eaLnBrk="1" latinLnBrk="0" hangingPunct="1"/>
            <a:r>
              <a:rPr kumimoji="0" lang="en-AU"/>
              <a:t>Fifth level</a:t>
            </a:r>
            <a:endParaRPr kumimoji="0" lang="en-US"/>
          </a:p>
        </p:txBody>
      </p:sp>
      <p:sp>
        <p:nvSpPr>
          <p:cNvPr id="4" name="Date Placeholder 3"/>
          <p:cNvSpPr>
            <a:spLocks noGrp="1"/>
          </p:cNvSpPr>
          <p:nvPr>
            <p:ph type="dt" sz="half" idx="2"/>
          </p:nvPr>
        </p:nvSpPr>
        <p:spPr>
          <a:xfrm>
            <a:off x="609600" y="6476999"/>
            <a:ext cx="28448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D7C3A134-F1C3-464B-BF47-54DC2DE08F52}" type="datetimeFigureOut">
              <a:rPr lang="en-US" smtClean="0"/>
              <a:t>12/20/2022</a:t>
            </a:fld>
            <a:endParaRPr lang="en-US" dirty="0"/>
          </a:p>
        </p:txBody>
      </p:sp>
      <p:sp>
        <p:nvSpPr>
          <p:cNvPr id="5" name="Footer Placeholder 4"/>
          <p:cNvSpPr>
            <a:spLocks noGrp="1"/>
          </p:cNvSpPr>
          <p:nvPr>
            <p:ph type="ftr" sz="quarter" idx="3"/>
          </p:nvPr>
        </p:nvSpPr>
        <p:spPr>
          <a:xfrm>
            <a:off x="3520796" y="6476999"/>
            <a:ext cx="7343625"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kumimoji="0" lang="en-US" dirty="0"/>
          </a:p>
        </p:txBody>
      </p:sp>
      <p:sp>
        <p:nvSpPr>
          <p:cNvPr id="6" name="Slide Number Placeholder 5"/>
          <p:cNvSpPr>
            <a:spLocks noGrp="1"/>
          </p:cNvSpPr>
          <p:nvPr>
            <p:ph type="sldNum" sz="quarter" idx="4"/>
          </p:nvPr>
        </p:nvSpPr>
        <p:spPr>
          <a:xfrm>
            <a:off x="10939195" y="6476999"/>
            <a:ext cx="978485"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9648F39E-9C37-485F-AC97-16BB4BDF9F49}" type="slidenum">
              <a:rPr kumimoji="0" lang="en-US" smtClean="0"/>
              <a:t>‹#›</a:t>
            </a:fld>
            <a:endParaRPr kumimoji="0" lang="en-US" dirty="0"/>
          </a:p>
        </p:txBody>
      </p:sp>
    </p:spTree>
    <p:extLst>
      <p:ext uri="{BB962C8B-B14F-4D97-AF65-F5344CB8AC3E}">
        <p14:creationId xmlns:p14="http://schemas.microsoft.com/office/powerpoint/2010/main" val="35761659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4" r:id="rId13"/>
    <p:sldLayoutId id="2147483689" r:id="rId14"/>
    <p:sldLayoutId id="2147483690" r:id="rId15"/>
  </p:sldLayoutIdLst>
  <p:hf hdr="0" ftr="0"/>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1.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slideLayout" Target="../slideLayouts/slideLayout2.xml"/><Relationship Id="rId7" Type="http://schemas.openxmlformats.org/officeDocument/2006/relationships/image" Target="../media/image20.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1.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8" Type="http://schemas.openxmlformats.org/officeDocument/2006/relationships/hyperlink" Target="https://www.ig.com/en/shares/markets-shares/valeant-pharmaceuticals-inte-us-VRX-US" TargetMode="External"/><Relationship Id="rId3" Type="http://schemas.openxmlformats.org/officeDocument/2006/relationships/slideLayout" Target="../slideLayouts/slideLayout2.xml"/><Relationship Id="rId7" Type="http://schemas.openxmlformats.org/officeDocument/2006/relationships/hyperlink" Target="https://www.ig.com/en/shares/markets-shares/facebook-inc-FB-US" TargetMode="External"/><Relationship Id="rId12" Type="http://schemas.openxmlformats.org/officeDocument/2006/relationships/image" Target="../media/image11.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hyperlink" Target="https://www.ig.com/en/shares/markets-shares/bp-plc-BP-UK" TargetMode="External"/><Relationship Id="rId11" Type="http://schemas.openxmlformats.org/officeDocument/2006/relationships/image" Target="../media/image23.png"/><Relationship Id="rId5" Type="http://schemas.openxmlformats.org/officeDocument/2006/relationships/hyperlink" Target="https://www.ig.com/en/shares/markets-shares/apple-inc-ger-APC-DE" TargetMode="External"/><Relationship Id="rId10" Type="http://schemas.openxmlformats.org/officeDocument/2006/relationships/hyperlink" Target="https://www.ig.com/en/shares/markets-shares/equifax-inc-EFX-US" TargetMode="External"/><Relationship Id="rId4" Type="http://schemas.openxmlformats.org/officeDocument/2006/relationships/hyperlink" Target="https://www.ig.com/en/shares/markets-shares/volkswagen-ag-VOW-DE" TargetMode="External"/><Relationship Id="rId9" Type="http://schemas.openxmlformats.org/officeDocument/2006/relationships/hyperlink" Target="https://www.ig.com/en/shares/markets-shares/kobe-steel-ltd-5406-JP" TargetMode="Externa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1.png"/><Relationship Id="rId4" Type="http://schemas.openxmlformats.org/officeDocument/2006/relationships/image" Target="../media/image24.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1.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1.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13.jp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1.png"/><Relationship Id="rId5" Type="http://schemas.openxmlformats.org/officeDocument/2006/relationships/image" Target="../media/image14.jp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1.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0156C-8FA6-A24D-9D15-563042024672}"/>
              </a:ext>
            </a:extLst>
          </p:cNvPr>
          <p:cNvSpPr>
            <a:spLocks noGrp="1"/>
          </p:cNvSpPr>
          <p:nvPr>
            <p:ph type="ctrTitle"/>
          </p:nvPr>
        </p:nvSpPr>
        <p:spPr>
          <a:xfrm>
            <a:off x="215900" y="3449770"/>
            <a:ext cx="11273046" cy="829714"/>
          </a:xfrm>
        </p:spPr>
        <p:txBody>
          <a:bodyPr/>
          <a:lstStyle/>
          <a:p>
            <a:r>
              <a:rPr lang="en-US" sz="4000" b="1" dirty="0">
                <a:solidFill>
                  <a:schemeClr val="bg1"/>
                </a:solidFill>
                <a:highlight>
                  <a:srgbClr val="008000"/>
                </a:highlight>
              </a:rPr>
              <a:t>Ethics as a Core Professional Competency</a:t>
            </a:r>
          </a:p>
        </p:txBody>
      </p:sp>
      <p:sp>
        <p:nvSpPr>
          <p:cNvPr id="6" name="Subtitle 2">
            <a:extLst>
              <a:ext uri="{FF2B5EF4-FFF2-40B4-BE49-F238E27FC236}">
                <a16:creationId xmlns:a16="http://schemas.microsoft.com/office/drawing/2014/main" id="{F9DF6029-3EEB-494A-B698-5101DB5B52D6}"/>
              </a:ext>
            </a:extLst>
          </p:cNvPr>
          <p:cNvSpPr txBox="1">
            <a:spLocks/>
          </p:cNvSpPr>
          <p:nvPr/>
        </p:nvSpPr>
        <p:spPr>
          <a:xfrm>
            <a:off x="718928" y="2036060"/>
            <a:ext cx="7152861" cy="432811"/>
          </a:xfrm>
          <a:prstGeom prst="rect">
            <a:avLst/>
          </a:prstGeom>
        </p:spPr>
        <p:txBody>
          <a:bodyPr vert="horz" wrap="square" lIns="91440" tIns="45720" rIns="91440" bIns="45720" rtlCol="0" anchor="t" anchorCtr="0">
            <a:spAutoFit/>
          </a:bodyPr>
          <a:lstStyle>
            <a:lvl1pPr marL="0" indent="0" algn="l" defTabSz="914400" rtl="0" eaLnBrk="1" latinLnBrk="0" hangingPunct="1">
              <a:lnSpc>
                <a:spcPts val="2860"/>
              </a:lnSpc>
              <a:spcBef>
                <a:spcPts val="1000"/>
              </a:spcBef>
              <a:spcAft>
                <a:spcPts val="0"/>
              </a:spcAft>
              <a:buFont typeface="Arial" panose="020B0604020202020204" pitchFamily="34" charset="0"/>
              <a:buNone/>
              <a:defRPr sz="2400" b="0" i="0" kern="1200" cap="none" baseline="0">
                <a:solidFill>
                  <a:srgbClr val="000000"/>
                </a:solidFill>
                <a:latin typeface="Barlow Light" pitchFamily="2" charset="77"/>
                <a:ea typeface="DIN 2014 Light" panose="020B0404020202020204" pitchFamily="34" charset="77"/>
                <a:cs typeface="+mn-cs"/>
              </a:defRPr>
            </a:lvl1pPr>
            <a:lvl2pPr marL="457189" indent="0" algn="ctr" defTabSz="914400" rtl="0" eaLnBrk="1" latinLnBrk="0" hangingPunct="1">
              <a:lnSpc>
                <a:spcPct val="90000"/>
              </a:lnSpc>
              <a:spcBef>
                <a:spcPts val="500"/>
              </a:spcBef>
              <a:buFont typeface="Arial" panose="020B0604020202020204" pitchFamily="34" charset="0"/>
              <a:buNone/>
              <a:defRPr sz="2000" b="0" i="0" u="none" kern="1200">
                <a:solidFill>
                  <a:schemeClr val="tx1"/>
                </a:solidFill>
                <a:latin typeface="+mn-lt"/>
                <a:ea typeface="+mn-ea"/>
                <a:cs typeface="+mn-cs"/>
              </a:defRPr>
            </a:lvl2pPr>
            <a:lvl3pPr marL="914377"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66"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54"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943"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131"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32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509"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School of Business, Law and Entrepreneurship</a:t>
            </a:r>
          </a:p>
        </p:txBody>
      </p:sp>
      <p:pic>
        <p:nvPicPr>
          <p:cNvPr id="8" name="Picture 7" descr="A picture containing text&#10;&#10;Description automatically generated">
            <a:extLst>
              <a:ext uri="{FF2B5EF4-FFF2-40B4-BE49-F238E27FC236}">
                <a16:creationId xmlns:a16="http://schemas.microsoft.com/office/drawing/2014/main" id="{5F1F376F-4964-4C99-B9D3-3631E71A72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5943" y="104149"/>
            <a:ext cx="7850777" cy="1644302"/>
          </a:xfrm>
          <a:prstGeom prst="rect">
            <a:avLst/>
          </a:prstGeom>
        </p:spPr>
      </p:pic>
      <p:sp>
        <p:nvSpPr>
          <p:cNvPr id="10" name="TextBox 9">
            <a:extLst>
              <a:ext uri="{FF2B5EF4-FFF2-40B4-BE49-F238E27FC236}">
                <a16:creationId xmlns:a16="http://schemas.microsoft.com/office/drawing/2014/main" id="{5D86ED0F-0526-4FF5-871A-BC5094F1D0CF}"/>
              </a:ext>
            </a:extLst>
          </p:cNvPr>
          <p:cNvSpPr txBox="1"/>
          <p:nvPr/>
        </p:nvSpPr>
        <p:spPr>
          <a:xfrm>
            <a:off x="215900" y="5650925"/>
            <a:ext cx="5817704" cy="584775"/>
          </a:xfrm>
          <a:prstGeom prst="rect">
            <a:avLst/>
          </a:prstGeom>
          <a:noFill/>
        </p:spPr>
        <p:txBody>
          <a:bodyPr wrap="square" rtlCol="0">
            <a:spAutoFit/>
          </a:bodyPr>
          <a:lstStyle/>
          <a:p>
            <a:r>
              <a:rPr lang="en-AU" sz="3200" dirty="0"/>
              <a:t>Online Learning Materiel</a:t>
            </a:r>
          </a:p>
        </p:txBody>
      </p:sp>
      <p:pic>
        <p:nvPicPr>
          <p:cNvPr id="9" name="Video 3">
            <a:hlinkClick r:id="" action="ppaction://media"/>
            <a:extLst>
              <a:ext uri="{FF2B5EF4-FFF2-40B4-BE49-F238E27FC236}">
                <a16:creationId xmlns:a16="http://schemas.microsoft.com/office/drawing/2014/main" id="{2F8419D5-AB19-456A-A586-E1757BF02FA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4017892232"/>
      </p:ext>
    </p:extLst>
  </p:cSld>
  <p:clrMapOvr>
    <a:masterClrMapping/>
  </p:clrMapOvr>
  <mc:AlternateContent xmlns:mc="http://schemas.openxmlformats.org/markup-compatibility/2006" xmlns:p14="http://schemas.microsoft.com/office/powerpoint/2010/main">
    <mc:Choice Requires="p14">
      <p:transition spd="slow" p14:dur="2000" advTm="38347"/>
    </mc:Choice>
    <mc:Fallback xmlns="">
      <p:transition spd="slow" advTm="38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215"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vol="80000">
                <p:cTn id="12" fill="hold" display="0">
                  <p:stCondLst>
                    <p:cond delay="indefinite"/>
                  </p:stCondLst>
                </p:cTn>
                <p:tgtEl>
                  <p:spTgt spid="9"/>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CA387CE-E059-417F-A468-CA23EB9382E6}"/>
              </a:ext>
            </a:extLst>
          </p:cNvPr>
          <p:cNvSpPr txBox="1"/>
          <p:nvPr/>
        </p:nvSpPr>
        <p:spPr>
          <a:xfrm>
            <a:off x="430634" y="415317"/>
            <a:ext cx="10796166" cy="646331"/>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a:cs typeface="+mn-cs"/>
              </a:rPr>
              <a:t>Ethical </a:t>
            </a:r>
            <a:r>
              <a:rPr kumimoji="0" lang="en-US" sz="3600" b="0" i="0" u="none" strike="noStrike" kern="1200" cap="none" spc="0" normalizeH="0" baseline="0" noProof="0" dirty="0">
                <a:ln>
                  <a:noFill/>
                </a:ln>
                <a:solidFill>
                  <a:prstClr val="white"/>
                </a:solidFill>
                <a:effectLst/>
                <a:highlight>
                  <a:srgbClr val="008000"/>
                </a:highlight>
                <a:uLnTx/>
                <a:uFillTx/>
                <a:latin typeface="Arial" charset="0"/>
                <a:ea typeface="ＭＳ Ｐゴシック"/>
                <a:cs typeface="+mn-cs"/>
              </a:rPr>
              <a:t>Influence/</a:t>
            </a:r>
            <a:r>
              <a:rPr lang="en-US" sz="3600" dirty="0">
                <a:solidFill>
                  <a:prstClr val="white"/>
                </a:solidFill>
                <a:highlight>
                  <a:srgbClr val="008000"/>
                </a:highlight>
                <a:latin typeface="Arial" charset="0"/>
                <a:ea typeface="ＭＳ Ｐゴシック"/>
              </a:rPr>
              <a:t>r/</a:t>
            </a:r>
            <a:r>
              <a:rPr kumimoji="0" lang="en-US" sz="3600" b="0" i="0" u="none" strike="noStrike" kern="1200" cap="none" spc="0" normalizeH="0" baseline="0" noProof="0" dirty="0">
                <a:ln>
                  <a:noFill/>
                </a:ln>
                <a:solidFill>
                  <a:prstClr val="white"/>
                </a:solidFill>
                <a:effectLst/>
                <a:highlight>
                  <a:srgbClr val="008000"/>
                </a:highlight>
                <a:uLnTx/>
                <a:uFillTx/>
                <a:latin typeface="Arial" charset="0"/>
                <a:ea typeface="ＭＳ Ｐゴシック"/>
                <a:cs typeface="+mn-cs"/>
              </a:rPr>
              <a:t>s</a:t>
            </a:r>
          </a:p>
        </p:txBody>
      </p:sp>
      <p:sp>
        <p:nvSpPr>
          <p:cNvPr id="4" name="TextBox 3">
            <a:extLst>
              <a:ext uri="{FF2B5EF4-FFF2-40B4-BE49-F238E27FC236}">
                <a16:creationId xmlns:a16="http://schemas.microsoft.com/office/drawing/2014/main" id="{49A325CE-436B-4419-B38C-41FD80459003}"/>
              </a:ext>
            </a:extLst>
          </p:cNvPr>
          <p:cNvSpPr txBox="1"/>
          <p:nvPr/>
        </p:nvSpPr>
        <p:spPr>
          <a:xfrm>
            <a:off x="596037" y="1795487"/>
            <a:ext cx="6554063" cy="3457357"/>
          </a:xfrm>
          <a:prstGeom prst="rect">
            <a:avLst/>
          </a:prstGeom>
          <a:noFill/>
        </p:spPr>
        <p:txBody>
          <a:bodyPr wrap="square" rtlCol="0">
            <a:spAutoFit/>
          </a:bodyPr>
          <a:lstStyle/>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Nature vs. Nurture debate</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lang="en-US" sz="2000" dirty="0">
                <a:solidFill>
                  <a:prstClr val="black"/>
                </a:solidFill>
                <a:latin typeface="Arial"/>
                <a:ea typeface="ＭＳ Ｐゴシック"/>
                <a:cs typeface="Arial"/>
              </a:rPr>
              <a:t>3 ‘codes’ of influences on your ethical stances</a:t>
            </a:r>
          </a:p>
          <a:p>
            <a:pPr marL="914400" lvl="1" indent="-457200" fontAlgn="base">
              <a:lnSpc>
                <a:spcPct val="150000"/>
              </a:lnSpc>
              <a:spcBef>
                <a:spcPct val="0"/>
              </a:spcBef>
              <a:spcAft>
                <a:spcPct val="0"/>
              </a:spcAft>
              <a:buFont typeface="+mj-lt"/>
              <a:buAutoNum type="arabicPeriod"/>
              <a:defRPr/>
            </a:pPr>
            <a:r>
              <a:rPr kumimoji="0" lang="en-US" b="0" i="0" u="none" strike="noStrike" kern="1200" cap="none" spc="0" normalizeH="0" baseline="0" noProof="0" dirty="0">
                <a:ln>
                  <a:noFill/>
                </a:ln>
                <a:solidFill>
                  <a:prstClr val="black"/>
                </a:solidFill>
                <a:effectLst/>
                <a:uLnTx/>
                <a:uFillTx/>
                <a:latin typeface="Arial"/>
                <a:ea typeface="ＭＳ Ｐゴシック"/>
                <a:cs typeface="Arial"/>
              </a:rPr>
              <a:t>Your own personal code (itself influenced by family, community, ethnic and cultural background, religion, etc.)</a:t>
            </a:r>
          </a:p>
          <a:p>
            <a:pPr marL="914400" lvl="1" indent="-457200" fontAlgn="base">
              <a:lnSpc>
                <a:spcPct val="150000"/>
              </a:lnSpc>
              <a:spcBef>
                <a:spcPct val="0"/>
              </a:spcBef>
              <a:spcAft>
                <a:spcPct val="0"/>
              </a:spcAft>
              <a:buFont typeface="+mj-lt"/>
              <a:buAutoNum type="arabicPeriod"/>
              <a:defRPr/>
            </a:pPr>
            <a:r>
              <a:rPr kumimoji="0" lang="en-US" b="0" i="0" u="none" strike="noStrike" kern="1200" cap="none" spc="0" normalizeH="0" baseline="0" noProof="0" dirty="0">
                <a:ln>
                  <a:noFill/>
                </a:ln>
                <a:solidFill>
                  <a:prstClr val="black"/>
                </a:solidFill>
                <a:effectLst/>
                <a:uLnTx/>
                <a:uFillTx/>
                <a:latin typeface="Arial"/>
                <a:ea typeface="ＭＳ Ｐゴシック"/>
                <a:cs typeface="Arial"/>
              </a:rPr>
              <a:t>Any informal code of ethical behavior that exists in the workplace</a:t>
            </a:r>
            <a:endParaRPr lang="en-US" dirty="0">
              <a:solidFill>
                <a:prstClr val="black"/>
              </a:solidFill>
              <a:latin typeface="Arial"/>
              <a:ea typeface="ＭＳ Ｐゴシック"/>
              <a:cs typeface="Arial"/>
            </a:endParaRPr>
          </a:p>
          <a:p>
            <a:pPr marL="914400" lvl="1" indent="-457200" fontAlgn="base">
              <a:lnSpc>
                <a:spcPct val="150000"/>
              </a:lnSpc>
              <a:spcBef>
                <a:spcPct val="0"/>
              </a:spcBef>
              <a:spcAft>
                <a:spcPct val="0"/>
              </a:spcAft>
              <a:buFont typeface="+mj-lt"/>
              <a:buAutoNum type="arabicPeriod"/>
              <a:defRPr/>
            </a:pPr>
            <a:r>
              <a:rPr kumimoji="0" lang="en-US" b="0" i="0" u="none" strike="noStrike" kern="1200" cap="none" spc="0" normalizeH="0" baseline="0" noProof="0" dirty="0">
                <a:ln>
                  <a:noFill/>
                </a:ln>
                <a:solidFill>
                  <a:prstClr val="black"/>
                </a:solidFill>
                <a:effectLst/>
                <a:uLnTx/>
                <a:uFillTx/>
                <a:latin typeface="Arial"/>
                <a:ea typeface="ＭＳ Ｐゴシック"/>
                <a:cs typeface="Arial"/>
              </a:rPr>
              <a:t>Exposure to formal codes of ethics</a:t>
            </a:r>
          </a:p>
        </p:txBody>
      </p:sp>
      <p:pic>
        <p:nvPicPr>
          <p:cNvPr id="2" name="Picture 1">
            <a:extLst>
              <a:ext uri="{FF2B5EF4-FFF2-40B4-BE49-F238E27FC236}">
                <a16:creationId xmlns:a16="http://schemas.microsoft.com/office/drawing/2014/main" id="{56AE2D00-FECC-46F6-87A7-48C2967CF6AE}"/>
              </a:ext>
            </a:extLst>
          </p:cNvPr>
          <p:cNvPicPr>
            <a:picLocks noChangeAspect="1"/>
          </p:cNvPicPr>
          <p:nvPr/>
        </p:nvPicPr>
        <p:blipFill>
          <a:blip r:embed="rId4"/>
          <a:stretch>
            <a:fillRect/>
          </a:stretch>
        </p:blipFill>
        <p:spPr>
          <a:xfrm>
            <a:off x="7502956" y="2025729"/>
            <a:ext cx="3850843" cy="3227115"/>
          </a:xfrm>
          <a:prstGeom prst="rect">
            <a:avLst/>
          </a:prstGeom>
        </p:spPr>
      </p:pic>
      <p:pic>
        <p:nvPicPr>
          <p:cNvPr id="3" name="Audio 2">
            <a:hlinkClick r:id="" action="ppaction://media"/>
            <a:extLst>
              <a:ext uri="{FF2B5EF4-FFF2-40B4-BE49-F238E27FC236}">
                <a16:creationId xmlns:a16="http://schemas.microsoft.com/office/drawing/2014/main" id="{A388E1E3-6DE8-414D-B807-14D4A99A3A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706827568"/>
      </p:ext>
    </p:extLst>
  </p:cSld>
  <p:clrMapOvr>
    <a:masterClrMapping/>
  </p:clrMapOvr>
  <mc:AlternateContent xmlns:mc="http://schemas.openxmlformats.org/markup-compatibility/2006" xmlns:p14="http://schemas.microsoft.com/office/powerpoint/2010/main">
    <mc:Choice Requires="p14">
      <p:transition spd="slow" p14:dur="2000" advTm="71156"/>
    </mc:Choice>
    <mc:Fallback xmlns="">
      <p:transition spd="slow" advTm="71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CA387CE-E059-417F-A468-CA23EB9382E6}"/>
              </a:ext>
            </a:extLst>
          </p:cNvPr>
          <p:cNvSpPr txBox="1"/>
          <p:nvPr/>
        </p:nvSpPr>
        <p:spPr>
          <a:xfrm>
            <a:off x="430634" y="415317"/>
            <a:ext cx="10796166" cy="646331"/>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a:cs typeface="+mn-cs"/>
              </a:rPr>
              <a:t>Why should business </a:t>
            </a:r>
            <a:r>
              <a:rPr kumimoji="0" lang="en-US" sz="3600" b="0" i="0" u="none" strike="noStrike" kern="1200" cap="none" spc="0" normalizeH="0" baseline="0" noProof="0" dirty="0">
                <a:ln>
                  <a:noFill/>
                </a:ln>
                <a:solidFill>
                  <a:schemeClr val="bg1"/>
                </a:solidFill>
                <a:effectLst/>
                <a:highlight>
                  <a:srgbClr val="008000"/>
                </a:highlight>
                <a:uLnTx/>
                <a:uFillTx/>
                <a:latin typeface="Arial" charset="0"/>
                <a:ea typeface="ＭＳ Ｐゴシック"/>
                <a:cs typeface="+mn-cs"/>
              </a:rPr>
              <a:t>CARE</a:t>
            </a:r>
            <a:r>
              <a:rPr kumimoji="0" lang="en-US" sz="3600" b="0" i="0" u="none" strike="noStrike" kern="1200" cap="none" spc="0" normalizeH="0" baseline="0" noProof="0" dirty="0">
                <a:ln>
                  <a:noFill/>
                </a:ln>
                <a:solidFill>
                  <a:prstClr val="white"/>
                </a:solidFill>
                <a:effectLst/>
                <a:uLnTx/>
                <a:uFillTx/>
                <a:latin typeface="Arial" charset="0"/>
                <a:ea typeface="ＭＳ Ｐゴシック"/>
                <a:cs typeface="+mn-cs"/>
              </a:rPr>
              <a:t> about Ethics?</a:t>
            </a:r>
            <a:endParaRPr kumimoji="0" lang="en-US" sz="3600" b="0" i="0" u="none" strike="noStrike" kern="1200" cap="none" spc="0" normalizeH="0" baseline="0" noProof="0" dirty="0">
              <a:ln>
                <a:noFill/>
              </a:ln>
              <a:solidFill>
                <a:prstClr val="white"/>
              </a:solidFill>
              <a:effectLst/>
              <a:highlight>
                <a:srgbClr val="FF0000"/>
              </a:highlight>
              <a:uLnTx/>
              <a:uFillTx/>
              <a:latin typeface="Arial" charset="0"/>
              <a:ea typeface="ＭＳ Ｐゴシック"/>
              <a:cs typeface="+mn-cs"/>
            </a:endParaRPr>
          </a:p>
        </p:txBody>
      </p:sp>
      <p:sp>
        <p:nvSpPr>
          <p:cNvPr id="4" name="TextBox 3">
            <a:extLst>
              <a:ext uri="{FF2B5EF4-FFF2-40B4-BE49-F238E27FC236}">
                <a16:creationId xmlns:a16="http://schemas.microsoft.com/office/drawing/2014/main" id="{49A325CE-436B-4419-B38C-41FD80459003}"/>
              </a:ext>
            </a:extLst>
          </p:cNvPr>
          <p:cNvSpPr txBox="1"/>
          <p:nvPr/>
        </p:nvSpPr>
        <p:spPr>
          <a:xfrm>
            <a:off x="596037" y="1731987"/>
            <a:ext cx="11202263" cy="4842351"/>
          </a:xfrm>
          <a:prstGeom prst="rect">
            <a:avLst/>
          </a:prstGeom>
          <a:noFill/>
        </p:spPr>
        <p:txBody>
          <a:bodyPr wrap="square" rtlCol="0">
            <a:spAutoFit/>
          </a:bodyPr>
          <a:lstStyle/>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Risk is the product of multiplying the likelihood of an event by the impact of its occurrence</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One major risk for an organisation is that its employees (or Board) might engage in unethical practice – the consequences of which, if discovered, may be catastrophic (subject to punitive damages)</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Risks associated with inappropriate behaviour have increased due to:</a:t>
            </a:r>
          </a:p>
          <a:p>
            <a:pPr marL="742950" lvl="1" indent="-285750" fontAlgn="base">
              <a:lnSpc>
                <a:spcPct val="150000"/>
              </a:lnSpc>
              <a:spcBef>
                <a:spcPct val="0"/>
              </a:spcBef>
              <a:spcAft>
                <a:spcPct val="0"/>
              </a:spcAft>
              <a:buFont typeface="Courier New" panose="02070309020205020404" pitchFamily="49" charset="0"/>
              <a:buChar char="o"/>
            </a:pPr>
            <a:r>
              <a:rPr kumimoji="0" lang="en-US" b="0" i="0" u="none" strike="noStrike" kern="1200" cap="none" spc="0" normalizeH="0" baseline="0" noProof="0" dirty="0">
                <a:ln>
                  <a:noFill/>
                </a:ln>
                <a:solidFill>
                  <a:prstClr val="black"/>
                </a:solidFill>
                <a:effectLst/>
                <a:uLnTx/>
                <a:uFillTx/>
                <a:latin typeface="Arial"/>
                <a:ea typeface="ＭＳ Ｐゴシック"/>
                <a:cs typeface="Arial"/>
              </a:rPr>
              <a:t>Globalisation</a:t>
            </a:r>
          </a:p>
          <a:p>
            <a:pPr marL="742950" lvl="1" indent="-285750" fontAlgn="base">
              <a:lnSpc>
                <a:spcPct val="150000"/>
              </a:lnSpc>
              <a:spcBef>
                <a:spcPct val="0"/>
              </a:spcBef>
              <a:spcAft>
                <a:spcPct val="0"/>
              </a:spcAft>
              <a:buFont typeface="Courier New" panose="02070309020205020404" pitchFamily="49" charset="0"/>
              <a:buChar char="o"/>
            </a:pPr>
            <a:r>
              <a:rPr kumimoji="0" lang="en-US" b="0" i="0" u="none" strike="noStrike" kern="1200" cap="none" spc="0" normalizeH="0" baseline="0" noProof="0" dirty="0">
                <a:ln>
                  <a:noFill/>
                </a:ln>
                <a:solidFill>
                  <a:prstClr val="black"/>
                </a:solidFill>
                <a:effectLst/>
                <a:uLnTx/>
                <a:uFillTx/>
                <a:latin typeface="Arial"/>
                <a:ea typeface="ＭＳ Ｐゴシック"/>
                <a:cs typeface="Arial"/>
              </a:rPr>
              <a:t>Heightened vigilance by </a:t>
            </a:r>
          </a:p>
          <a:p>
            <a:pPr marL="1200150" lvl="2" indent="-285750" fontAlgn="base">
              <a:lnSpc>
                <a:spcPct val="150000"/>
              </a:lnSpc>
              <a:spcBef>
                <a:spcPct val="0"/>
              </a:spcBef>
              <a:spcAft>
                <a:spcPct val="0"/>
              </a:spcAft>
              <a:buFont typeface="Arial" panose="020B0604020202020204" pitchFamily="34" charset="0"/>
              <a:buChar char="•"/>
            </a:pPr>
            <a:r>
              <a:rPr kumimoji="0" lang="en-US" b="0" i="0" u="none" strike="noStrike" kern="1200" cap="none" spc="0" normalizeH="0" baseline="0" noProof="0" dirty="0">
                <a:ln>
                  <a:noFill/>
                </a:ln>
                <a:solidFill>
                  <a:prstClr val="black"/>
                </a:solidFill>
                <a:effectLst/>
                <a:uLnTx/>
                <a:uFillTx/>
                <a:latin typeface="Arial"/>
                <a:ea typeface="ＭＳ Ｐゴシック"/>
                <a:cs typeface="Arial"/>
              </a:rPr>
              <a:t>Employees</a:t>
            </a:r>
          </a:p>
          <a:p>
            <a:pPr marL="1200150" lvl="2" indent="-285750" fontAlgn="base">
              <a:lnSpc>
                <a:spcPct val="150000"/>
              </a:lnSpc>
              <a:spcBef>
                <a:spcPct val="0"/>
              </a:spcBef>
              <a:spcAft>
                <a:spcPct val="0"/>
              </a:spcAft>
              <a:buFont typeface="Arial" panose="020B0604020202020204" pitchFamily="34" charset="0"/>
              <a:buChar char="•"/>
            </a:pPr>
            <a:r>
              <a:rPr kumimoji="0" lang="en-US" b="0" i="0" u="none" strike="noStrike" kern="1200" cap="none" spc="0" normalizeH="0" baseline="0" noProof="0" dirty="0">
                <a:ln>
                  <a:noFill/>
                </a:ln>
                <a:solidFill>
                  <a:prstClr val="black"/>
                </a:solidFill>
                <a:effectLst/>
                <a:uLnTx/>
                <a:uFillTx/>
                <a:latin typeface="Arial"/>
                <a:ea typeface="ＭＳ Ｐゴシック"/>
                <a:cs typeface="Arial"/>
              </a:rPr>
              <a:t>Shareholders </a:t>
            </a:r>
          </a:p>
          <a:p>
            <a:pPr marL="1200150" lvl="2" indent="-285750" fontAlgn="base">
              <a:lnSpc>
                <a:spcPct val="150000"/>
              </a:lnSpc>
              <a:spcBef>
                <a:spcPct val="0"/>
              </a:spcBef>
              <a:spcAft>
                <a:spcPct val="0"/>
              </a:spcAft>
              <a:buFont typeface="Arial" panose="020B0604020202020204" pitchFamily="34" charset="0"/>
              <a:buChar char="•"/>
            </a:pPr>
            <a:r>
              <a:rPr kumimoji="0" lang="en-US" b="0" i="0" u="none" strike="noStrike" kern="1200" cap="none" spc="0" normalizeH="0" baseline="0" noProof="0" dirty="0">
                <a:ln>
                  <a:noFill/>
                </a:ln>
                <a:solidFill>
                  <a:prstClr val="black"/>
                </a:solidFill>
                <a:effectLst/>
                <a:uLnTx/>
                <a:uFillTx/>
                <a:latin typeface="Arial"/>
                <a:ea typeface="ＭＳ Ｐゴシック"/>
                <a:cs typeface="Arial"/>
              </a:rPr>
              <a:t>Regulatory agencies</a:t>
            </a:r>
          </a:p>
          <a:p>
            <a:pPr marL="742950" lvl="1" indent="-285750" fontAlgn="base">
              <a:lnSpc>
                <a:spcPct val="150000"/>
              </a:lnSpc>
              <a:spcBef>
                <a:spcPct val="0"/>
              </a:spcBef>
              <a:spcAft>
                <a:spcPct val="0"/>
              </a:spcAft>
              <a:buFont typeface="Courier New" panose="02070309020205020404" pitchFamily="49" charset="0"/>
              <a:buChar char="o"/>
            </a:pPr>
            <a:r>
              <a:rPr kumimoji="0" lang="en-US" b="0" i="0" u="none" strike="noStrike" kern="1200" cap="none" spc="0" normalizeH="0" baseline="0" noProof="0" dirty="0">
                <a:ln>
                  <a:noFill/>
                </a:ln>
                <a:solidFill>
                  <a:prstClr val="black"/>
                </a:solidFill>
                <a:effectLst/>
                <a:uLnTx/>
                <a:uFillTx/>
                <a:latin typeface="Arial"/>
                <a:ea typeface="ＭＳ Ｐゴシック"/>
                <a:cs typeface="Arial"/>
              </a:rPr>
              <a:t>Desperation when under severe business stress</a:t>
            </a:r>
          </a:p>
        </p:txBody>
      </p:sp>
      <p:pic>
        <p:nvPicPr>
          <p:cNvPr id="5" name="Picture 2">
            <a:extLst>
              <a:ext uri="{FF2B5EF4-FFF2-40B4-BE49-F238E27FC236}">
                <a16:creationId xmlns:a16="http://schemas.microsoft.com/office/drawing/2014/main" id="{C01EA8AC-FBB4-4CF0-955D-F6C990B60B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13288" y="4680562"/>
            <a:ext cx="1591570" cy="10693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4">
            <a:extLst>
              <a:ext uri="{FF2B5EF4-FFF2-40B4-BE49-F238E27FC236}">
                <a16:creationId xmlns:a16="http://schemas.microsoft.com/office/drawing/2014/main" id="{0CD9FABD-B070-4EC7-8060-DC236D033C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70980" y="4737464"/>
            <a:ext cx="1527527" cy="1012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5">
            <a:extLst>
              <a:ext uri="{FF2B5EF4-FFF2-40B4-BE49-F238E27FC236}">
                <a16:creationId xmlns:a16="http://schemas.microsoft.com/office/drawing/2014/main" id="{7E840D65-0B6C-4D36-AAF8-3B074526C64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15022" y="4737464"/>
            <a:ext cx="1119673" cy="11048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6">
            <a:extLst>
              <a:ext uri="{FF2B5EF4-FFF2-40B4-BE49-F238E27FC236}">
                <a16:creationId xmlns:a16="http://schemas.microsoft.com/office/drawing/2014/main" id="{465946E0-E69B-4810-974C-3885613813A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346930" y="4747084"/>
            <a:ext cx="1719907" cy="10917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7">
            <a:extLst>
              <a:ext uri="{FF2B5EF4-FFF2-40B4-BE49-F238E27FC236}">
                <a16:creationId xmlns:a16="http://schemas.microsoft.com/office/drawing/2014/main" id="{8E84DA3A-30DC-4A64-9AC5-F6F2623C1B4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703013" y="4731362"/>
            <a:ext cx="1371774" cy="10693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Audio 1">
            <a:hlinkClick r:id="" action="ppaction://media"/>
            <a:extLst>
              <a:ext uri="{FF2B5EF4-FFF2-40B4-BE49-F238E27FC236}">
                <a16:creationId xmlns:a16="http://schemas.microsoft.com/office/drawing/2014/main" id="{1E2552C1-7D0A-43DA-AC13-6A5637348DE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032949327"/>
      </p:ext>
    </p:extLst>
  </p:cSld>
  <p:clrMapOvr>
    <a:masterClrMapping/>
  </p:clrMapOvr>
  <mc:AlternateContent xmlns:mc="http://schemas.openxmlformats.org/markup-compatibility/2006" xmlns:p14="http://schemas.microsoft.com/office/powerpoint/2010/main">
    <mc:Choice Requires="p14">
      <p:transition spd="slow" p14:dur="2000" advTm="96923"/>
    </mc:Choice>
    <mc:Fallback xmlns="">
      <p:transition spd="slow" advTm="969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CA387CE-E059-417F-A468-CA23EB9382E6}"/>
              </a:ext>
            </a:extLst>
          </p:cNvPr>
          <p:cNvSpPr txBox="1"/>
          <p:nvPr/>
        </p:nvSpPr>
        <p:spPr>
          <a:xfrm>
            <a:off x="430634" y="415317"/>
            <a:ext cx="10796166" cy="646331"/>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highlight>
                  <a:srgbClr val="008000"/>
                </a:highlight>
                <a:uLnTx/>
                <a:uFillTx/>
                <a:latin typeface="Arial" charset="0"/>
                <a:ea typeface="ＭＳ Ｐゴシック"/>
                <a:cs typeface="+mn-cs"/>
              </a:rPr>
              <a:t>Sarbanes Oxley</a:t>
            </a:r>
          </a:p>
        </p:txBody>
      </p:sp>
      <p:sp>
        <p:nvSpPr>
          <p:cNvPr id="4" name="TextBox 3">
            <a:extLst>
              <a:ext uri="{FF2B5EF4-FFF2-40B4-BE49-F238E27FC236}">
                <a16:creationId xmlns:a16="http://schemas.microsoft.com/office/drawing/2014/main" id="{49A325CE-436B-4419-B38C-41FD80459003}"/>
              </a:ext>
            </a:extLst>
          </p:cNvPr>
          <p:cNvSpPr txBox="1"/>
          <p:nvPr/>
        </p:nvSpPr>
        <p:spPr>
          <a:xfrm>
            <a:off x="596037" y="1795487"/>
            <a:ext cx="11202263" cy="4651979"/>
          </a:xfrm>
          <a:prstGeom prst="rect">
            <a:avLst/>
          </a:prstGeom>
          <a:noFill/>
        </p:spPr>
        <p:txBody>
          <a:bodyPr wrap="square" rtlCol="0">
            <a:spAutoFit/>
          </a:bodyPr>
          <a:lstStyle/>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An act of US Congress (2002), setting new or enhanced standards for all U.S. public company boards, management and public accounting firms</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Named after the two reps who proposed it</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Senator Paul </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Sarbanes</a:t>
            </a:r>
            <a:r>
              <a:rPr kumimoji="0" lang="en-US" sz="2000" b="0" i="0" u="none" strike="noStrike" kern="1200" cap="none" spc="0" normalizeH="0" baseline="0" noProof="0" dirty="0">
                <a:ln>
                  <a:noFill/>
                </a:ln>
                <a:solidFill>
                  <a:prstClr val="black"/>
                </a:solidFill>
                <a:effectLst/>
                <a:highlight>
                  <a:srgbClr val="008000"/>
                </a:highlight>
                <a:uLnTx/>
                <a:uFillTx/>
                <a:latin typeface="Arial"/>
                <a:ea typeface="ＭＳ Ｐゴシック"/>
                <a:cs typeface="Arial"/>
              </a:rPr>
              <a:t> </a:t>
            </a: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(Dem)</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Rep Michael </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Oxley</a:t>
            </a: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 (Rep)</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Arial"/>
              <a:ea typeface="ＭＳ Ｐゴシック"/>
              <a:cs typeface="Arial"/>
            </a:endParaRP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Enacted in response to public outrage over several major accounting scandals (next slide)</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Section 404 requires that the CEO and CFO sign any SEC filing to attest to its accuracy</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As a consequence, ICT organisations, under instruction from boards, must build controls that ensure information stands up to audit scrutiny</a:t>
            </a:r>
          </a:p>
        </p:txBody>
      </p:sp>
      <p:pic>
        <p:nvPicPr>
          <p:cNvPr id="5" name="Picture 4">
            <a:extLst>
              <a:ext uri="{FF2B5EF4-FFF2-40B4-BE49-F238E27FC236}">
                <a16:creationId xmlns:a16="http://schemas.microsoft.com/office/drawing/2014/main" id="{FDAAF26E-1BD9-4BED-B317-8699BA5686EA}"/>
              </a:ext>
            </a:extLst>
          </p:cNvPr>
          <p:cNvPicPr>
            <a:picLocks noChangeAspect="1"/>
          </p:cNvPicPr>
          <p:nvPr/>
        </p:nvPicPr>
        <p:blipFill>
          <a:blip r:embed="rId4"/>
          <a:stretch>
            <a:fillRect/>
          </a:stretch>
        </p:blipFill>
        <p:spPr>
          <a:xfrm>
            <a:off x="7187768" y="2500389"/>
            <a:ext cx="3113058" cy="1857222"/>
          </a:xfrm>
          <a:prstGeom prst="rect">
            <a:avLst/>
          </a:prstGeom>
          <a:effectLst>
            <a:outerShdw blurRad="50800" dist="38100" dir="2700000" algn="tl" rotWithShape="0">
              <a:prstClr val="black">
                <a:alpha val="40000"/>
              </a:prstClr>
            </a:outerShdw>
          </a:effectLst>
        </p:spPr>
      </p:pic>
      <p:pic>
        <p:nvPicPr>
          <p:cNvPr id="2" name="Audio 1">
            <a:hlinkClick r:id="" action="ppaction://media"/>
            <a:extLst>
              <a:ext uri="{FF2B5EF4-FFF2-40B4-BE49-F238E27FC236}">
                <a16:creationId xmlns:a16="http://schemas.microsoft.com/office/drawing/2014/main" id="{5D24332F-B4D9-4826-A551-D8777D2FBD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162092720"/>
      </p:ext>
    </p:extLst>
  </p:cSld>
  <p:clrMapOvr>
    <a:masterClrMapping/>
  </p:clrMapOvr>
  <mc:AlternateContent xmlns:mc="http://schemas.openxmlformats.org/markup-compatibility/2006" xmlns:p14="http://schemas.microsoft.com/office/powerpoint/2010/main">
    <mc:Choice Requires="p14">
      <p:transition spd="slow" p14:dur="2000" advTm="106222"/>
    </mc:Choice>
    <mc:Fallback xmlns="">
      <p:transition spd="slow" advTm="1062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CA387CE-E059-417F-A468-CA23EB9382E6}"/>
              </a:ext>
            </a:extLst>
          </p:cNvPr>
          <p:cNvSpPr txBox="1"/>
          <p:nvPr/>
        </p:nvSpPr>
        <p:spPr>
          <a:xfrm>
            <a:off x="430634" y="415317"/>
            <a:ext cx="10796166" cy="646331"/>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a:cs typeface="+mn-cs"/>
              </a:rPr>
              <a:t>(Some) Ethical </a:t>
            </a:r>
            <a:r>
              <a:rPr kumimoji="0" lang="en-US" sz="3600" b="0" i="0" u="none" strike="noStrike" kern="1200" cap="none" spc="0" normalizeH="0" baseline="0" noProof="0" dirty="0">
                <a:ln>
                  <a:noFill/>
                </a:ln>
                <a:solidFill>
                  <a:prstClr val="white"/>
                </a:solidFill>
                <a:effectLst/>
                <a:highlight>
                  <a:srgbClr val="008000"/>
                </a:highlight>
                <a:uLnTx/>
                <a:uFillTx/>
                <a:latin typeface="Arial" charset="0"/>
                <a:ea typeface="ＭＳ Ｐゴシック"/>
                <a:cs typeface="+mn-cs"/>
              </a:rPr>
              <a:t>Scandals</a:t>
            </a:r>
          </a:p>
        </p:txBody>
      </p:sp>
      <p:sp>
        <p:nvSpPr>
          <p:cNvPr id="5" name="TextBox 4">
            <a:extLst>
              <a:ext uri="{FF2B5EF4-FFF2-40B4-BE49-F238E27FC236}">
                <a16:creationId xmlns:a16="http://schemas.microsoft.com/office/drawing/2014/main" id="{A54EA45E-A62A-40DD-A77B-5D0A15D9621F}"/>
              </a:ext>
            </a:extLst>
          </p:cNvPr>
          <p:cNvSpPr txBox="1"/>
          <p:nvPr/>
        </p:nvSpPr>
        <p:spPr>
          <a:xfrm>
            <a:off x="1399158" y="2001621"/>
            <a:ext cx="8535344" cy="4204356"/>
          </a:xfrm>
          <a:prstGeom prst="rect">
            <a:avLst/>
          </a:prstGeom>
          <a:noFill/>
        </p:spPr>
        <p:txBody>
          <a:bodyPr wrap="square" rtlCol="0">
            <a:spAutoFit/>
          </a:bodyPr>
          <a:lstStyle/>
          <a:p>
            <a:pPr marL="342900" indent="-342900">
              <a:lnSpc>
                <a:spcPct val="150000"/>
              </a:lnSpc>
              <a:buFont typeface="+mj-lt"/>
              <a:buAutoNum type="arabicPeriod"/>
            </a:pPr>
            <a:r>
              <a:rPr lang="en-AU" dirty="0">
                <a:latin typeface="Arial" panose="020B0604020202020204" pitchFamily="34" charset="0"/>
                <a:cs typeface="Arial" panose="020B0604020202020204" pitchFamily="34" charset="0"/>
              </a:rPr>
              <a:t>Enron</a:t>
            </a:r>
          </a:p>
          <a:p>
            <a:pPr marL="342900" indent="-342900">
              <a:lnSpc>
                <a:spcPct val="150000"/>
              </a:lnSpc>
              <a:buFont typeface="+mj-lt"/>
              <a:buAutoNum type="arabicPeriod"/>
            </a:pPr>
            <a:r>
              <a:rPr lang="en-AU" dirty="0">
                <a:latin typeface="Arial" panose="020B0604020202020204" pitchFamily="34" charset="0"/>
                <a:cs typeface="Arial" panose="020B0604020202020204" pitchFamily="34" charset="0"/>
                <a:hlinkClick r:id="rId4"/>
              </a:rPr>
              <a:t>Volkswagen</a:t>
            </a:r>
            <a:endParaRPr lang="en-AU" dirty="0">
              <a:latin typeface="Arial" panose="020B0604020202020204" pitchFamily="34" charset="0"/>
              <a:cs typeface="Arial" panose="020B0604020202020204" pitchFamily="34" charset="0"/>
            </a:endParaRPr>
          </a:p>
          <a:p>
            <a:pPr marL="342900" indent="-342900">
              <a:lnSpc>
                <a:spcPct val="150000"/>
              </a:lnSpc>
              <a:buFont typeface="+mj-lt"/>
              <a:buAutoNum type="arabicPeriod"/>
            </a:pPr>
            <a:r>
              <a:rPr lang="en-AU" dirty="0">
                <a:latin typeface="Arial" panose="020B0604020202020204" pitchFamily="34" charset="0"/>
                <a:cs typeface="Arial" panose="020B0604020202020204" pitchFamily="34" charset="0"/>
              </a:rPr>
              <a:t>Lehman Brothers</a:t>
            </a:r>
          </a:p>
          <a:p>
            <a:pPr marL="342900" indent="-342900">
              <a:lnSpc>
                <a:spcPct val="150000"/>
              </a:lnSpc>
              <a:buFont typeface="+mj-lt"/>
              <a:buAutoNum type="arabicPeriod"/>
            </a:pPr>
            <a:r>
              <a:rPr lang="en-AU" dirty="0">
                <a:latin typeface="Arial" panose="020B0604020202020204" pitchFamily="34" charset="0"/>
                <a:cs typeface="Arial" panose="020B0604020202020204" pitchFamily="34" charset="0"/>
              </a:rPr>
              <a:t>Uber</a:t>
            </a:r>
          </a:p>
          <a:p>
            <a:pPr marL="342900" indent="-342900">
              <a:lnSpc>
                <a:spcPct val="150000"/>
              </a:lnSpc>
              <a:buFont typeface="+mj-lt"/>
              <a:buAutoNum type="arabicPeriod"/>
            </a:pPr>
            <a:r>
              <a:rPr lang="en-AU" dirty="0">
                <a:latin typeface="Arial" panose="020B0604020202020204" pitchFamily="34" charset="0"/>
                <a:cs typeface="Arial" panose="020B0604020202020204" pitchFamily="34" charset="0"/>
                <a:hlinkClick r:id="rId5"/>
              </a:rPr>
              <a:t>Apple</a:t>
            </a:r>
            <a:endParaRPr lang="en-AU" dirty="0">
              <a:latin typeface="Arial" panose="020B0604020202020204" pitchFamily="34" charset="0"/>
              <a:cs typeface="Arial" panose="020B0604020202020204" pitchFamily="34" charset="0"/>
            </a:endParaRPr>
          </a:p>
          <a:p>
            <a:pPr marL="342900" indent="-342900">
              <a:lnSpc>
                <a:spcPct val="150000"/>
              </a:lnSpc>
              <a:buFont typeface="+mj-lt"/>
              <a:buAutoNum type="arabicPeriod"/>
            </a:pPr>
            <a:r>
              <a:rPr lang="en-AU" dirty="0">
                <a:latin typeface="Arial" panose="020B0604020202020204" pitchFamily="34" charset="0"/>
                <a:cs typeface="Arial" panose="020B0604020202020204" pitchFamily="34" charset="0"/>
                <a:hlinkClick r:id="rId6"/>
              </a:rPr>
              <a:t>BP</a:t>
            </a:r>
            <a:endParaRPr lang="en-AU" dirty="0">
              <a:latin typeface="Arial" panose="020B0604020202020204" pitchFamily="34" charset="0"/>
              <a:cs typeface="Arial" panose="020B0604020202020204" pitchFamily="34" charset="0"/>
            </a:endParaRPr>
          </a:p>
          <a:p>
            <a:pPr marL="342900" indent="-342900">
              <a:lnSpc>
                <a:spcPct val="150000"/>
              </a:lnSpc>
              <a:buFont typeface="+mj-lt"/>
              <a:buAutoNum type="arabicPeriod"/>
            </a:pPr>
            <a:r>
              <a:rPr lang="en-AU" dirty="0">
                <a:latin typeface="Arial" panose="020B0604020202020204" pitchFamily="34" charset="0"/>
                <a:cs typeface="Arial" panose="020B0604020202020204" pitchFamily="34" charset="0"/>
                <a:hlinkClick r:id="rId7"/>
              </a:rPr>
              <a:t>Facebook</a:t>
            </a:r>
            <a:endParaRPr lang="en-AU" dirty="0">
              <a:latin typeface="Arial" panose="020B0604020202020204" pitchFamily="34" charset="0"/>
              <a:cs typeface="Arial" panose="020B0604020202020204" pitchFamily="34" charset="0"/>
            </a:endParaRPr>
          </a:p>
          <a:p>
            <a:pPr marL="342900" indent="-342900">
              <a:lnSpc>
                <a:spcPct val="150000"/>
              </a:lnSpc>
              <a:buFont typeface="+mj-lt"/>
              <a:buAutoNum type="arabicPeriod"/>
            </a:pPr>
            <a:r>
              <a:rPr lang="en-AU" dirty="0">
                <a:latin typeface="Arial" panose="020B0604020202020204" pitchFamily="34" charset="0"/>
                <a:cs typeface="Arial" panose="020B0604020202020204" pitchFamily="34" charset="0"/>
                <a:hlinkClick r:id="rId8"/>
              </a:rPr>
              <a:t>Valeant Pharmaceuticals</a:t>
            </a:r>
            <a:endParaRPr lang="en-AU" dirty="0">
              <a:latin typeface="Arial" panose="020B0604020202020204" pitchFamily="34" charset="0"/>
              <a:cs typeface="Arial" panose="020B0604020202020204" pitchFamily="34" charset="0"/>
            </a:endParaRPr>
          </a:p>
          <a:p>
            <a:pPr marL="342900" indent="-342900">
              <a:lnSpc>
                <a:spcPct val="150000"/>
              </a:lnSpc>
              <a:buFont typeface="+mj-lt"/>
              <a:buAutoNum type="arabicPeriod"/>
            </a:pPr>
            <a:r>
              <a:rPr lang="en-AU" dirty="0">
                <a:latin typeface="Arial" panose="020B0604020202020204" pitchFamily="34" charset="0"/>
                <a:cs typeface="Arial" panose="020B0604020202020204" pitchFamily="34" charset="0"/>
                <a:hlinkClick r:id="rId9"/>
              </a:rPr>
              <a:t>Kobe Steel</a:t>
            </a:r>
            <a:endParaRPr lang="en-AU" dirty="0">
              <a:latin typeface="Arial" panose="020B0604020202020204" pitchFamily="34" charset="0"/>
              <a:cs typeface="Arial" panose="020B0604020202020204" pitchFamily="34" charset="0"/>
            </a:endParaRPr>
          </a:p>
          <a:p>
            <a:pPr marL="342900" indent="-342900">
              <a:lnSpc>
                <a:spcPct val="150000"/>
              </a:lnSpc>
              <a:buFont typeface="+mj-lt"/>
              <a:buAutoNum type="arabicPeriod"/>
            </a:pPr>
            <a:r>
              <a:rPr lang="en-AU" dirty="0">
                <a:latin typeface="Arial" panose="020B0604020202020204" pitchFamily="34" charset="0"/>
                <a:cs typeface="Arial" panose="020B0604020202020204" pitchFamily="34" charset="0"/>
                <a:hlinkClick r:id="rId10"/>
              </a:rPr>
              <a:t>Equifax</a:t>
            </a:r>
            <a:endParaRPr lang="en-AU"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082053A2-12DD-4F04-AF76-F481EDD0586C}"/>
              </a:ext>
            </a:extLst>
          </p:cNvPr>
          <p:cNvPicPr>
            <a:picLocks noChangeAspect="1"/>
          </p:cNvPicPr>
          <p:nvPr/>
        </p:nvPicPr>
        <p:blipFill>
          <a:blip r:embed="rId11"/>
          <a:stretch>
            <a:fillRect/>
          </a:stretch>
        </p:blipFill>
        <p:spPr>
          <a:xfrm>
            <a:off x="4719969" y="2092201"/>
            <a:ext cx="6213853" cy="4113776"/>
          </a:xfrm>
          <a:prstGeom prst="rect">
            <a:avLst/>
          </a:prstGeom>
        </p:spPr>
      </p:pic>
      <p:pic>
        <p:nvPicPr>
          <p:cNvPr id="2" name="Audio 1">
            <a:hlinkClick r:id="" action="ppaction://media"/>
            <a:extLst>
              <a:ext uri="{FF2B5EF4-FFF2-40B4-BE49-F238E27FC236}">
                <a16:creationId xmlns:a16="http://schemas.microsoft.com/office/drawing/2014/main" id="{0270458E-4F59-4C23-B4F1-3AAA307F84DD}"/>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66155877"/>
      </p:ext>
    </p:extLst>
  </p:cSld>
  <p:clrMapOvr>
    <a:masterClrMapping/>
  </p:clrMapOvr>
  <mc:AlternateContent xmlns:mc="http://schemas.openxmlformats.org/markup-compatibility/2006" xmlns:p14="http://schemas.microsoft.com/office/powerpoint/2010/main">
    <mc:Choice Requires="p14">
      <p:transition spd="slow" p14:dur="2000" advTm="43409"/>
    </mc:Choice>
    <mc:Fallback xmlns="">
      <p:transition spd="slow" advTm="434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CA387CE-E059-417F-A468-CA23EB9382E6}"/>
              </a:ext>
            </a:extLst>
          </p:cNvPr>
          <p:cNvSpPr txBox="1"/>
          <p:nvPr/>
        </p:nvSpPr>
        <p:spPr>
          <a:xfrm>
            <a:off x="430634" y="415317"/>
            <a:ext cx="10796166" cy="646331"/>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highlight>
                  <a:srgbClr val="008000"/>
                </a:highlight>
                <a:uLnTx/>
                <a:uFillTx/>
                <a:latin typeface="Arial" charset="0"/>
                <a:ea typeface="ＭＳ Ｐゴシック"/>
                <a:cs typeface="+mn-cs"/>
              </a:rPr>
              <a:t>Why fostering ‘good’ ethics in business is important</a:t>
            </a:r>
          </a:p>
        </p:txBody>
      </p:sp>
      <p:sp>
        <p:nvSpPr>
          <p:cNvPr id="4" name="TextBox 3">
            <a:extLst>
              <a:ext uri="{FF2B5EF4-FFF2-40B4-BE49-F238E27FC236}">
                <a16:creationId xmlns:a16="http://schemas.microsoft.com/office/drawing/2014/main" id="{49A325CE-436B-4419-B38C-41FD80459003}"/>
              </a:ext>
            </a:extLst>
          </p:cNvPr>
          <p:cNvSpPr txBox="1"/>
          <p:nvPr/>
        </p:nvSpPr>
        <p:spPr>
          <a:xfrm>
            <a:off x="596037" y="1668487"/>
            <a:ext cx="11494363" cy="3728649"/>
          </a:xfrm>
          <a:prstGeom prst="rect">
            <a:avLst/>
          </a:prstGeom>
          <a:noFill/>
        </p:spPr>
        <p:txBody>
          <a:bodyPr wrap="square" rtlCol="0">
            <a:spAutoFit/>
          </a:bodyPr>
          <a:lstStyle/>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To gain the </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goodwill of the community</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To create an </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organisation that operates consistently</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To </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protect the organisation and its employees from legal action</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To </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avoid unfavourable publicity</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Suppliers and other business partners </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prefer companies that operate in a fair and ethical manner</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Corporate Social responsibility (CSR)</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Triple bottom line, </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People/Planet/Profit</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Bad ethics can lead to bad business results</a:t>
            </a:r>
          </a:p>
        </p:txBody>
      </p:sp>
      <p:pic>
        <p:nvPicPr>
          <p:cNvPr id="2" name="Audio 1">
            <a:hlinkClick r:id="" action="ppaction://media"/>
            <a:extLst>
              <a:ext uri="{FF2B5EF4-FFF2-40B4-BE49-F238E27FC236}">
                <a16:creationId xmlns:a16="http://schemas.microsoft.com/office/drawing/2014/main" id="{0931AF8D-B5A5-4712-9AF7-AB4BB9171B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630807270"/>
      </p:ext>
    </p:extLst>
  </p:cSld>
  <p:clrMapOvr>
    <a:masterClrMapping/>
  </p:clrMapOvr>
  <mc:AlternateContent xmlns:mc="http://schemas.openxmlformats.org/markup-compatibility/2006" xmlns:p14="http://schemas.microsoft.com/office/powerpoint/2010/main">
    <mc:Choice Requires="p14">
      <p:transition spd="slow" p14:dur="2000" advTm="70894"/>
    </mc:Choice>
    <mc:Fallback xmlns="">
      <p:transition spd="slow" advTm="708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10383615" y="306973"/>
            <a:ext cx="284386" cy="216688"/>
          </a:xfrm>
        </p:spPr>
        <p:txBody>
          <a:bodyPr/>
          <a:lstStyle/>
          <a:p>
            <a:pPr algn="ctr" fontAlgn="base">
              <a:spcBef>
                <a:spcPct val="0"/>
              </a:spcBef>
              <a:spcAft>
                <a:spcPct val="0"/>
              </a:spcAft>
              <a:defRPr/>
            </a:pPr>
            <a:fld id="{02AEB0F0-5540-4FE2-9628-2CB6653FEAB5}" type="slidenum">
              <a:rPr lang="en-US" sz="900">
                <a:solidFill>
                  <a:prstClr val="white"/>
                </a:solidFill>
                <a:latin typeface="Arial" charset="0"/>
                <a:ea typeface="ＭＳ Ｐゴシック"/>
              </a:rPr>
              <a:pPr algn="ctr" fontAlgn="base">
                <a:spcBef>
                  <a:spcPct val="0"/>
                </a:spcBef>
                <a:spcAft>
                  <a:spcPct val="0"/>
                </a:spcAft>
                <a:defRPr/>
              </a:pPr>
              <a:t>15</a:t>
            </a:fld>
            <a:endParaRPr lang="en-US" sz="900" dirty="0">
              <a:solidFill>
                <a:prstClr val="white"/>
              </a:solidFill>
              <a:latin typeface="Arial" charset="0"/>
              <a:ea typeface="ＭＳ Ｐゴシック"/>
            </a:endParaRPr>
          </a:p>
        </p:txBody>
      </p:sp>
      <p:sp>
        <p:nvSpPr>
          <p:cNvPr id="5" name="TextBox 4"/>
          <p:cNvSpPr txBox="1"/>
          <p:nvPr/>
        </p:nvSpPr>
        <p:spPr>
          <a:xfrm>
            <a:off x="2125250" y="2247947"/>
            <a:ext cx="8906005" cy="3416320"/>
          </a:xfrm>
          <a:prstGeom prst="rect">
            <a:avLst/>
          </a:prstGeom>
          <a:noFill/>
        </p:spPr>
        <p:txBody>
          <a:bodyPr wrap="square" rtlCol="0">
            <a:spAutoFit/>
          </a:bodyPr>
          <a:lstStyle/>
          <a:p>
            <a:pPr fontAlgn="base">
              <a:spcBef>
                <a:spcPct val="0"/>
              </a:spcBef>
              <a:spcAft>
                <a:spcPct val="0"/>
              </a:spcAft>
            </a:pPr>
            <a:r>
              <a:rPr lang="en-US" sz="2400" b="1" dirty="0">
                <a:solidFill>
                  <a:prstClr val="black"/>
                </a:solidFill>
                <a:latin typeface="Arial" charset="0"/>
                <a:ea typeface="ＭＳ Ｐゴシック"/>
              </a:rPr>
              <a:t>Ethics addresses the following:</a:t>
            </a:r>
            <a:br>
              <a:rPr lang="en-US" sz="2400" dirty="0">
                <a:solidFill>
                  <a:prstClr val="black"/>
                </a:solidFill>
                <a:latin typeface="Arial" charset="0"/>
                <a:ea typeface="ＭＳ Ｐゴシック"/>
              </a:rPr>
            </a:br>
            <a:br>
              <a:rPr lang="en-US" sz="2400" dirty="0">
                <a:solidFill>
                  <a:prstClr val="black"/>
                </a:solidFill>
                <a:latin typeface="Arial" charset="0"/>
                <a:ea typeface="ＭＳ Ｐゴシック"/>
              </a:rPr>
            </a:br>
            <a:r>
              <a:rPr lang="en-US" sz="2400" dirty="0">
                <a:solidFill>
                  <a:prstClr val="black"/>
                </a:solidFill>
                <a:latin typeface="Arial" charset="0"/>
                <a:ea typeface="ＭＳ Ｐゴシック"/>
              </a:rPr>
              <a:t>“What do people think is right?”</a:t>
            </a:r>
            <a:br>
              <a:rPr lang="en-US" sz="2400" dirty="0">
                <a:solidFill>
                  <a:prstClr val="black"/>
                </a:solidFill>
                <a:latin typeface="Arial" charset="0"/>
                <a:ea typeface="ＭＳ Ｐゴシック"/>
              </a:rPr>
            </a:br>
            <a:br>
              <a:rPr lang="en-US" sz="2400" dirty="0">
                <a:solidFill>
                  <a:prstClr val="black"/>
                </a:solidFill>
                <a:latin typeface="Arial" charset="0"/>
                <a:ea typeface="ＭＳ Ｐゴシック"/>
              </a:rPr>
            </a:br>
            <a:r>
              <a:rPr lang="en-US" sz="2400" dirty="0">
                <a:solidFill>
                  <a:prstClr val="black"/>
                </a:solidFill>
                <a:latin typeface="Arial" charset="0"/>
                <a:ea typeface="ＭＳ Ｐゴシック"/>
              </a:rPr>
              <a:t>“What does ‘do the right thing’ mean?”</a:t>
            </a:r>
            <a:br>
              <a:rPr lang="en-US" sz="2400" dirty="0">
                <a:solidFill>
                  <a:prstClr val="black"/>
                </a:solidFill>
                <a:latin typeface="Arial" charset="0"/>
                <a:ea typeface="ＭＳ Ｐゴシック"/>
              </a:rPr>
            </a:br>
            <a:br>
              <a:rPr lang="en-US" sz="2400" dirty="0">
                <a:solidFill>
                  <a:prstClr val="black"/>
                </a:solidFill>
                <a:latin typeface="Arial" charset="0"/>
                <a:ea typeface="ＭＳ Ｐゴシック"/>
              </a:rPr>
            </a:br>
            <a:r>
              <a:rPr lang="en-US" sz="2400" dirty="0">
                <a:solidFill>
                  <a:prstClr val="black"/>
                </a:solidFill>
                <a:latin typeface="Arial" charset="0"/>
                <a:ea typeface="ＭＳ Ｐゴシック"/>
              </a:rPr>
              <a:t>“How should people act?”</a:t>
            </a:r>
            <a:br>
              <a:rPr lang="en-US" sz="2400" dirty="0">
                <a:solidFill>
                  <a:prstClr val="black"/>
                </a:solidFill>
                <a:latin typeface="Arial" charset="0"/>
                <a:ea typeface="ＭＳ Ｐゴシック"/>
              </a:rPr>
            </a:br>
            <a:br>
              <a:rPr lang="en-US" sz="2400" dirty="0">
                <a:solidFill>
                  <a:prstClr val="black"/>
                </a:solidFill>
                <a:latin typeface="Arial" charset="0"/>
                <a:ea typeface="ＭＳ Ｐゴシック"/>
              </a:rPr>
            </a:br>
            <a:r>
              <a:rPr lang="en-US" sz="2400" dirty="0">
                <a:solidFill>
                  <a:prstClr val="black"/>
                </a:solidFill>
                <a:latin typeface="Arial" charset="0"/>
                <a:ea typeface="ＭＳ Ｐゴシック"/>
              </a:rPr>
              <a:t>“What rules or laws should we have?”</a:t>
            </a:r>
            <a:endParaRPr lang="en-AU" sz="2400" dirty="0">
              <a:solidFill>
                <a:prstClr val="black"/>
              </a:solidFill>
              <a:latin typeface="Arial"/>
              <a:ea typeface="ＭＳ Ｐゴシック"/>
              <a:cs typeface="Arial"/>
            </a:endParaRPr>
          </a:p>
        </p:txBody>
      </p:sp>
      <p:sp>
        <p:nvSpPr>
          <p:cNvPr id="8" name="TextBox 7"/>
          <p:cNvSpPr txBox="1"/>
          <p:nvPr/>
        </p:nvSpPr>
        <p:spPr>
          <a:xfrm>
            <a:off x="2789220" y="67487"/>
            <a:ext cx="6613560" cy="1015663"/>
          </a:xfrm>
          <a:prstGeom prst="rect">
            <a:avLst/>
          </a:prstGeom>
          <a:noFill/>
        </p:spPr>
        <p:txBody>
          <a:bodyPr wrap="square" rtlCol="0">
            <a:spAutoFit/>
          </a:bodyPr>
          <a:lstStyle/>
          <a:p>
            <a:pPr fontAlgn="base">
              <a:spcBef>
                <a:spcPct val="0"/>
              </a:spcBef>
              <a:spcAft>
                <a:spcPct val="0"/>
              </a:spcAft>
            </a:pPr>
            <a:r>
              <a:rPr lang="en-US" sz="6000" b="1" dirty="0">
                <a:solidFill>
                  <a:prstClr val="white"/>
                </a:solidFill>
                <a:latin typeface="Calibri" panose="020F0502020204030204" pitchFamily="34" charset="0"/>
                <a:ea typeface="ＭＳ Ｐゴシック"/>
                <a:cs typeface="Calibri" panose="020F0502020204030204" pitchFamily="34" charset="0"/>
              </a:rPr>
              <a:t>Summary</a:t>
            </a:r>
            <a:endParaRPr lang="en-US" sz="6000" dirty="0">
              <a:solidFill>
                <a:prstClr val="white"/>
              </a:solidFill>
              <a:latin typeface="Calibri" panose="020F0502020204030204" pitchFamily="34" charset="0"/>
              <a:ea typeface="ＭＳ Ｐゴシック"/>
              <a:cs typeface="Calibri" panose="020F0502020204030204" pitchFamily="34" charset="0"/>
            </a:endParaRPr>
          </a:p>
        </p:txBody>
      </p:sp>
    </p:spTree>
    <p:extLst>
      <p:ext uri="{BB962C8B-B14F-4D97-AF65-F5344CB8AC3E}">
        <p14:creationId xmlns:p14="http://schemas.microsoft.com/office/powerpoint/2010/main" val="3207270934"/>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2" name="Picture 4" descr="Image result for break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a:extLst>
              <a:ext uri="{FF2B5EF4-FFF2-40B4-BE49-F238E27FC236}">
                <a16:creationId xmlns:a16="http://schemas.microsoft.com/office/drawing/2014/main" id="{9C9A8AF5-DF4D-4435-97FC-1EFE4FF865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53907371"/>
      </p:ext>
    </p:extLst>
  </p:cSld>
  <p:clrMapOvr>
    <a:masterClrMapping/>
  </p:clrMapOvr>
  <p:transition advTm="1002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158796E-C5FB-488E-BCF3-861E47022AFF}"/>
              </a:ext>
            </a:extLst>
          </p:cNvPr>
          <p:cNvPicPr>
            <a:picLocks noChangeAspect="1"/>
          </p:cNvPicPr>
          <p:nvPr/>
        </p:nvPicPr>
        <p:blipFill>
          <a:blip r:embed="rId4"/>
          <a:stretch>
            <a:fillRect/>
          </a:stretch>
        </p:blipFill>
        <p:spPr>
          <a:xfrm>
            <a:off x="9934574" y="1582140"/>
            <a:ext cx="2038350" cy="2038350"/>
          </a:xfrm>
          <a:prstGeom prst="rect">
            <a:avLst/>
          </a:prstGeom>
        </p:spPr>
      </p:pic>
      <p:sp>
        <p:nvSpPr>
          <p:cNvPr id="10" name="TextBox 9">
            <a:extLst>
              <a:ext uri="{FF2B5EF4-FFF2-40B4-BE49-F238E27FC236}">
                <a16:creationId xmlns:a16="http://schemas.microsoft.com/office/drawing/2014/main" id="{84868B14-2D4A-47F9-A606-05FC48B6F165}"/>
              </a:ext>
            </a:extLst>
          </p:cNvPr>
          <p:cNvSpPr txBox="1"/>
          <p:nvPr/>
        </p:nvSpPr>
        <p:spPr>
          <a:xfrm>
            <a:off x="430634" y="1622432"/>
            <a:ext cx="11542290" cy="4190314"/>
          </a:xfrm>
          <a:prstGeom prst="rect">
            <a:avLst/>
          </a:prstGeom>
          <a:noFill/>
        </p:spPr>
        <p:txBody>
          <a:bodyPr wrap="square" rtlCol="0">
            <a:spAutoFit/>
          </a:bodyPr>
          <a:lstStyle/>
          <a:p>
            <a:pPr fontAlgn="base">
              <a:lnSpc>
                <a:spcPct val="150000"/>
              </a:lnSpc>
              <a:spcBef>
                <a:spcPct val="0"/>
              </a:spcBef>
              <a:spcAft>
                <a:spcPct val="0"/>
              </a:spcAft>
            </a:pPr>
            <a:r>
              <a:rPr lang="en-AU" sz="2000" b="1" dirty="0">
                <a:solidFill>
                  <a:schemeClr val="bg1"/>
                </a:solidFill>
                <a:highlight>
                  <a:srgbClr val="008000"/>
                </a:highlight>
                <a:latin typeface="Arial" charset="0"/>
                <a:ea typeface="ＭＳ Ｐゴシック"/>
              </a:rPr>
              <a:t>What we will be covering.</a:t>
            </a:r>
          </a:p>
          <a:p>
            <a:pPr fontAlgn="base">
              <a:lnSpc>
                <a:spcPct val="150000"/>
              </a:lnSpc>
              <a:spcBef>
                <a:spcPct val="0"/>
              </a:spcBef>
              <a:spcAft>
                <a:spcPct val="0"/>
              </a:spcAft>
            </a:pPr>
            <a:endParaRPr lang="en-AU" sz="2000" b="1" dirty="0">
              <a:solidFill>
                <a:schemeClr val="bg1"/>
              </a:solidFill>
              <a:highlight>
                <a:srgbClr val="008000"/>
              </a:highlight>
              <a:latin typeface="Arial" charset="0"/>
              <a:ea typeface="ＭＳ Ｐゴシック"/>
            </a:endParaRPr>
          </a:p>
          <a:p>
            <a:pPr marL="342900" indent="-342900" fontAlgn="base">
              <a:lnSpc>
                <a:spcPct val="150000"/>
              </a:lnSpc>
              <a:spcBef>
                <a:spcPct val="0"/>
              </a:spcBef>
              <a:spcAft>
                <a:spcPct val="0"/>
              </a:spcAft>
              <a:buFont typeface="Wingdings" panose="05000000000000000000" pitchFamily="2" charset="2"/>
              <a:buChar char="§"/>
            </a:pPr>
            <a:r>
              <a:rPr lang="en-AU" sz="2000" dirty="0">
                <a:solidFill>
                  <a:prstClr val="black"/>
                </a:solidFill>
                <a:latin typeface="Arial" charset="0"/>
                <a:ea typeface="ＭＳ Ｐゴシック"/>
              </a:rPr>
              <a:t>An overview of ethics as it pertains to the ICT industry (applied)</a:t>
            </a:r>
          </a:p>
          <a:p>
            <a:pPr marL="342900" indent="-342900" fontAlgn="base">
              <a:lnSpc>
                <a:spcPct val="150000"/>
              </a:lnSpc>
              <a:spcBef>
                <a:spcPct val="0"/>
              </a:spcBef>
              <a:spcAft>
                <a:spcPct val="0"/>
              </a:spcAft>
              <a:buFont typeface="Wingdings" panose="05000000000000000000" pitchFamily="2" charset="2"/>
              <a:buChar char="§"/>
            </a:pPr>
            <a:r>
              <a:rPr lang="en-AU" sz="2000" dirty="0">
                <a:solidFill>
                  <a:prstClr val="black"/>
                </a:solidFill>
                <a:latin typeface="Arial" charset="0"/>
                <a:ea typeface="ＭＳ Ｐゴシック"/>
              </a:rPr>
              <a:t>Morals, Virtues, Values/ value systems</a:t>
            </a:r>
          </a:p>
          <a:p>
            <a:pPr marL="342900" indent="-342900" fontAlgn="base">
              <a:lnSpc>
                <a:spcPct val="150000"/>
              </a:lnSpc>
              <a:spcBef>
                <a:spcPct val="0"/>
              </a:spcBef>
              <a:spcAft>
                <a:spcPct val="0"/>
              </a:spcAft>
              <a:buFont typeface="Wingdings" panose="05000000000000000000" pitchFamily="2" charset="2"/>
              <a:buChar char="§"/>
            </a:pPr>
            <a:r>
              <a:rPr lang="en-AU" sz="2000" dirty="0">
                <a:solidFill>
                  <a:prstClr val="black"/>
                </a:solidFill>
                <a:latin typeface="Arial" charset="0"/>
                <a:ea typeface="ＭＳ Ｐゴシック"/>
              </a:rPr>
              <a:t>Ethical principles / theories</a:t>
            </a:r>
          </a:p>
          <a:p>
            <a:pPr marL="342900" indent="-342900" fontAlgn="base">
              <a:lnSpc>
                <a:spcPct val="150000"/>
              </a:lnSpc>
              <a:spcBef>
                <a:spcPct val="0"/>
              </a:spcBef>
              <a:spcAft>
                <a:spcPct val="0"/>
              </a:spcAft>
              <a:buFont typeface="Wingdings" panose="05000000000000000000" pitchFamily="2" charset="2"/>
              <a:buChar char="§"/>
            </a:pPr>
            <a:r>
              <a:rPr lang="en-AU" sz="2000" dirty="0">
                <a:solidFill>
                  <a:prstClr val="black"/>
                </a:solidFill>
                <a:latin typeface="Arial" charset="0"/>
                <a:ea typeface="ＭＳ Ｐゴシック"/>
              </a:rPr>
              <a:t>Good/Clean/Fair ICT</a:t>
            </a:r>
          </a:p>
          <a:p>
            <a:pPr marL="342900" indent="-342900" fontAlgn="base">
              <a:lnSpc>
                <a:spcPct val="150000"/>
              </a:lnSpc>
              <a:spcBef>
                <a:spcPct val="0"/>
              </a:spcBef>
              <a:spcAft>
                <a:spcPct val="0"/>
              </a:spcAft>
              <a:buFont typeface="Wingdings" panose="05000000000000000000" pitchFamily="2" charset="2"/>
              <a:buChar char="§"/>
            </a:pPr>
            <a:r>
              <a:rPr lang="en-AU" sz="2000" dirty="0">
                <a:solidFill>
                  <a:prstClr val="black"/>
                </a:solidFill>
                <a:latin typeface="Arial" charset="0"/>
                <a:ea typeface="ＭＳ Ｐゴシック"/>
              </a:rPr>
              <a:t>Ethical decision making</a:t>
            </a:r>
          </a:p>
          <a:p>
            <a:pPr marL="342900" indent="-342900" fontAlgn="base">
              <a:lnSpc>
                <a:spcPct val="150000"/>
              </a:lnSpc>
              <a:spcBef>
                <a:spcPct val="0"/>
              </a:spcBef>
              <a:spcAft>
                <a:spcPct val="0"/>
              </a:spcAft>
              <a:buFont typeface="Wingdings" panose="05000000000000000000" pitchFamily="2" charset="2"/>
              <a:buChar char="§"/>
            </a:pPr>
            <a:r>
              <a:rPr lang="en-AU" sz="2000" dirty="0">
                <a:solidFill>
                  <a:prstClr val="black"/>
                </a:solidFill>
                <a:latin typeface="Arial" charset="0"/>
                <a:ea typeface="ＭＳ Ｐゴシック"/>
              </a:rPr>
              <a:t>Professional codes of conduct and ethics</a:t>
            </a:r>
          </a:p>
          <a:p>
            <a:pPr marL="342900" indent="-342900" fontAlgn="base">
              <a:lnSpc>
                <a:spcPct val="150000"/>
              </a:lnSpc>
              <a:spcBef>
                <a:spcPct val="0"/>
              </a:spcBef>
              <a:spcAft>
                <a:spcPct val="0"/>
              </a:spcAft>
              <a:buFont typeface="Wingdings" panose="05000000000000000000" pitchFamily="2" charset="2"/>
              <a:buChar char="§"/>
            </a:pPr>
            <a:endParaRPr lang="en-AU" sz="2000" dirty="0">
              <a:solidFill>
                <a:prstClr val="black"/>
              </a:solidFill>
              <a:latin typeface="Arial" charset="0"/>
              <a:ea typeface="ＭＳ Ｐゴシック"/>
            </a:endParaRPr>
          </a:p>
        </p:txBody>
      </p:sp>
      <p:sp>
        <p:nvSpPr>
          <p:cNvPr id="12" name="TextBox 11">
            <a:extLst>
              <a:ext uri="{FF2B5EF4-FFF2-40B4-BE49-F238E27FC236}">
                <a16:creationId xmlns:a16="http://schemas.microsoft.com/office/drawing/2014/main" id="{BCA387CE-E059-417F-A468-CA23EB9382E6}"/>
              </a:ext>
            </a:extLst>
          </p:cNvPr>
          <p:cNvSpPr txBox="1"/>
          <p:nvPr/>
        </p:nvSpPr>
        <p:spPr>
          <a:xfrm>
            <a:off x="430634" y="398923"/>
            <a:ext cx="6694066" cy="646331"/>
          </a:xfrm>
          <a:prstGeom prst="rect">
            <a:avLst/>
          </a:prstGeom>
          <a:noFill/>
        </p:spPr>
        <p:txBody>
          <a:bodyPr wrap="square" rtlCol="0">
            <a:spAutoFit/>
          </a:bodyPr>
          <a:lstStyle/>
          <a:p>
            <a:pPr fontAlgn="base">
              <a:spcBef>
                <a:spcPct val="0"/>
              </a:spcBef>
              <a:spcAft>
                <a:spcPct val="0"/>
              </a:spcAft>
            </a:pPr>
            <a:r>
              <a:rPr lang="en-US" sz="3600" dirty="0">
                <a:solidFill>
                  <a:prstClr val="white"/>
                </a:solidFill>
                <a:latin typeface="Arial" charset="0"/>
                <a:ea typeface="ＭＳ Ｐゴシック"/>
              </a:rPr>
              <a:t>This session’s </a:t>
            </a:r>
            <a:r>
              <a:rPr lang="en-US" sz="3600" dirty="0">
                <a:solidFill>
                  <a:prstClr val="white"/>
                </a:solidFill>
                <a:highlight>
                  <a:srgbClr val="008000"/>
                </a:highlight>
                <a:latin typeface="Arial" charset="0"/>
                <a:ea typeface="ＭＳ Ｐゴシック"/>
              </a:rPr>
              <a:t>roadmap</a:t>
            </a:r>
          </a:p>
        </p:txBody>
      </p:sp>
      <p:pic>
        <p:nvPicPr>
          <p:cNvPr id="6" name="Audio 2">
            <a:hlinkClick r:id="" action="ppaction://media"/>
            <a:extLst>
              <a:ext uri="{FF2B5EF4-FFF2-40B4-BE49-F238E27FC236}">
                <a16:creationId xmlns:a16="http://schemas.microsoft.com/office/drawing/2014/main" id="{381BD8BD-4A4F-4D72-A173-A0B83D5D00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469541655"/>
      </p:ext>
    </p:extLst>
  </p:cSld>
  <p:clrMapOvr>
    <a:masterClrMapping/>
  </p:clrMapOvr>
  <mc:AlternateContent xmlns:mc="http://schemas.openxmlformats.org/markup-compatibility/2006" xmlns:p14="http://schemas.microsoft.com/office/powerpoint/2010/main">
    <mc:Choice Requires="p14">
      <p:transition spd="slow" p14:dur="2000" advTm="24360"/>
    </mc:Choice>
    <mc:Fallback xmlns="">
      <p:transition spd="slow" advTm="24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141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84868B14-2D4A-47F9-A606-05FC48B6F165}"/>
              </a:ext>
            </a:extLst>
          </p:cNvPr>
          <p:cNvSpPr txBox="1"/>
          <p:nvPr/>
        </p:nvSpPr>
        <p:spPr>
          <a:xfrm>
            <a:off x="430634" y="1571632"/>
            <a:ext cx="11542290" cy="4498091"/>
          </a:xfrm>
          <a:prstGeom prst="rect">
            <a:avLst/>
          </a:prstGeom>
          <a:noFill/>
        </p:spPr>
        <p:txBody>
          <a:bodyPr wrap="square" rtlCol="0">
            <a:spAutoFit/>
          </a:bodyPr>
          <a:lstStyle/>
          <a:p>
            <a:pPr fontAlgn="base">
              <a:spcBef>
                <a:spcPct val="0"/>
              </a:spcBef>
              <a:spcAft>
                <a:spcPct val="0"/>
              </a:spcAft>
            </a:pPr>
            <a:r>
              <a:rPr lang="en-US" sz="2000" dirty="0">
                <a:solidFill>
                  <a:schemeClr val="bg1"/>
                </a:solidFill>
                <a:highlight>
                  <a:srgbClr val="008000"/>
                </a:highlight>
                <a:latin typeface="Arial" charset="0"/>
                <a:ea typeface="ＭＳ Ｐゴシック"/>
              </a:rPr>
              <a:t>Objectives of the ethics module(s):</a:t>
            </a:r>
          </a:p>
          <a:p>
            <a:pPr fontAlgn="base">
              <a:spcBef>
                <a:spcPct val="0"/>
              </a:spcBef>
              <a:spcAft>
                <a:spcPct val="0"/>
              </a:spcAft>
            </a:pPr>
            <a:endParaRPr lang="en-US" sz="2000" dirty="0">
              <a:solidFill>
                <a:schemeClr val="bg1"/>
              </a:solidFill>
              <a:highlight>
                <a:srgbClr val="008000"/>
              </a:highlight>
              <a:latin typeface="Arial" charset="0"/>
              <a:ea typeface="ＭＳ Ｐゴシック"/>
            </a:endParaRPr>
          </a:p>
          <a:p>
            <a:pPr fontAlgn="base">
              <a:spcBef>
                <a:spcPct val="0"/>
              </a:spcBef>
              <a:spcAft>
                <a:spcPct val="0"/>
              </a:spcAft>
              <a:buFont typeface="Arial" panose="020B0604020202020204" pitchFamily="34" charset="0"/>
              <a:buChar char="•"/>
            </a:pPr>
            <a:r>
              <a:rPr lang="en-US" sz="2000" dirty="0">
                <a:solidFill>
                  <a:prstClr val="black"/>
                </a:solidFill>
                <a:latin typeface="Arial" charset="0"/>
                <a:ea typeface="ＭＳ Ｐゴシック"/>
              </a:rPr>
              <a:t>Demonstrate a basic knowledge of ethical standards and theories,</a:t>
            </a:r>
          </a:p>
          <a:p>
            <a:pPr fontAlgn="base">
              <a:spcBef>
                <a:spcPct val="0"/>
              </a:spcBef>
              <a:spcAft>
                <a:spcPct val="0"/>
              </a:spcAft>
              <a:buFont typeface="Arial" panose="020B0604020202020204" pitchFamily="34" charset="0"/>
              <a:buChar char="•"/>
            </a:pPr>
            <a:endParaRPr lang="en-US" sz="2000" dirty="0">
              <a:solidFill>
                <a:prstClr val="black"/>
              </a:solidFill>
              <a:latin typeface="Arial" charset="0"/>
              <a:ea typeface="ＭＳ Ｐゴシック"/>
            </a:endParaRPr>
          </a:p>
          <a:p>
            <a:pPr fontAlgn="base">
              <a:spcBef>
                <a:spcPct val="0"/>
              </a:spcBef>
              <a:spcAft>
                <a:spcPct val="0"/>
              </a:spcAft>
              <a:buFont typeface="Arial" panose="020B0604020202020204" pitchFamily="34" charset="0"/>
              <a:buChar char="•"/>
            </a:pPr>
            <a:r>
              <a:rPr lang="en-US" sz="2000" dirty="0">
                <a:solidFill>
                  <a:prstClr val="black"/>
                </a:solidFill>
                <a:latin typeface="Arial" charset="0"/>
                <a:ea typeface="ＭＳ Ｐゴシック"/>
              </a:rPr>
              <a:t>Apply ethical standards or theories in case studies to interpret and evaluate ethical behaviour in the use and design of Information Technologies,</a:t>
            </a:r>
          </a:p>
          <a:p>
            <a:pPr fontAlgn="base">
              <a:spcBef>
                <a:spcPct val="0"/>
              </a:spcBef>
              <a:spcAft>
                <a:spcPct val="0"/>
              </a:spcAft>
              <a:buFont typeface="Arial" panose="020B0604020202020204" pitchFamily="34" charset="0"/>
              <a:buChar char="•"/>
            </a:pPr>
            <a:endParaRPr lang="en-US" sz="2000" dirty="0">
              <a:solidFill>
                <a:prstClr val="black"/>
              </a:solidFill>
              <a:latin typeface="Arial" charset="0"/>
              <a:ea typeface="ＭＳ Ｐゴシック"/>
            </a:endParaRPr>
          </a:p>
          <a:p>
            <a:pPr fontAlgn="base">
              <a:spcBef>
                <a:spcPct val="0"/>
              </a:spcBef>
              <a:spcAft>
                <a:spcPct val="0"/>
              </a:spcAft>
              <a:buFont typeface="Arial" panose="020B0604020202020204" pitchFamily="34" charset="0"/>
              <a:buChar char="•"/>
            </a:pPr>
            <a:r>
              <a:rPr lang="en-US" sz="2000" dirty="0">
                <a:solidFill>
                  <a:prstClr val="black"/>
                </a:solidFill>
                <a:latin typeface="Arial" charset="0"/>
                <a:ea typeface="ＭＳ Ｐゴシック"/>
              </a:rPr>
              <a:t>Explore topical ethical issues impacting on ICT professionals,</a:t>
            </a:r>
          </a:p>
          <a:p>
            <a:pPr fontAlgn="base">
              <a:spcBef>
                <a:spcPct val="0"/>
              </a:spcBef>
              <a:spcAft>
                <a:spcPct val="0"/>
              </a:spcAft>
              <a:buFont typeface="Arial" panose="020B0604020202020204" pitchFamily="34" charset="0"/>
              <a:buChar char="•"/>
            </a:pPr>
            <a:endParaRPr lang="en-US" sz="2000" dirty="0">
              <a:solidFill>
                <a:prstClr val="black"/>
              </a:solidFill>
              <a:latin typeface="Arial" charset="0"/>
              <a:ea typeface="ＭＳ Ｐゴシック"/>
            </a:endParaRPr>
          </a:p>
          <a:p>
            <a:pPr fontAlgn="base">
              <a:spcBef>
                <a:spcPct val="0"/>
              </a:spcBef>
              <a:spcAft>
                <a:spcPct val="0"/>
              </a:spcAft>
              <a:buFont typeface="Arial" panose="020B0604020202020204" pitchFamily="34" charset="0"/>
              <a:buChar char="•"/>
            </a:pPr>
            <a:r>
              <a:rPr lang="en-US" sz="2000" dirty="0">
                <a:solidFill>
                  <a:prstClr val="black"/>
                </a:solidFill>
                <a:latin typeface="Arial" charset="0"/>
                <a:ea typeface="ＭＳ Ｐゴシック"/>
              </a:rPr>
              <a:t>Critically reflect on ethical choices by self and others; and,</a:t>
            </a:r>
          </a:p>
          <a:p>
            <a:pPr fontAlgn="base">
              <a:spcBef>
                <a:spcPct val="0"/>
              </a:spcBef>
              <a:spcAft>
                <a:spcPct val="0"/>
              </a:spcAft>
              <a:buFont typeface="Arial" panose="020B0604020202020204" pitchFamily="34" charset="0"/>
              <a:buChar char="•"/>
            </a:pPr>
            <a:endParaRPr lang="en-US" sz="2000" dirty="0">
              <a:solidFill>
                <a:prstClr val="black"/>
              </a:solidFill>
              <a:latin typeface="Arial" charset="0"/>
              <a:ea typeface="ＭＳ Ｐゴシック"/>
            </a:endParaRPr>
          </a:p>
          <a:p>
            <a:pPr fontAlgn="base">
              <a:spcBef>
                <a:spcPct val="0"/>
              </a:spcBef>
              <a:spcAft>
                <a:spcPct val="0"/>
              </a:spcAft>
              <a:buFont typeface="Arial" panose="020B0604020202020204" pitchFamily="34" charset="0"/>
              <a:buChar char="•"/>
            </a:pPr>
            <a:r>
              <a:rPr lang="en-US" sz="2000" dirty="0">
                <a:solidFill>
                  <a:prstClr val="black"/>
                </a:solidFill>
                <a:latin typeface="Arial" charset="0"/>
                <a:ea typeface="ＭＳ Ｐゴシック"/>
              </a:rPr>
              <a:t>Have a clear understanding of required ethical behaviour in the ICT Industry (Professional Codes of Conduct)</a:t>
            </a:r>
          </a:p>
          <a:p>
            <a:pPr marL="285750" indent="-285750" fontAlgn="base">
              <a:lnSpc>
                <a:spcPct val="150000"/>
              </a:lnSpc>
              <a:spcBef>
                <a:spcPct val="0"/>
              </a:spcBef>
              <a:spcAft>
                <a:spcPct val="0"/>
              </a:spcAft>
              <a:buFont typeface="Wingdings" panose="05000000000000000000" pitchFamily="2" charset="2"/>
              <a:buChar char="§"/>
            </a:pPr>
            <a:endParaRPr lang="en-US" sz="2000" dirty="0">
              <a:solidFill>
                <a:prstClr val="black"/>
              </a:solidFill>
              <a:latin typeface="Arial" charset="0"/>
              <a:ea typeface="ＭＳ Ｐゴシック"/>
            </a:endParaRPr>
          </a:p>
        </p:txBody>
      </p:sp>
      <p:sp>
        <p:nvSpPr>
          <p:cNvPr id="12" name="TextBox 11">
            <a:extLst>
              <a:ext uri="{FF2B5EF4-FFF2-40B4-BE49-F238E27FC236}">
                <a16:creationId xmlns:a16="http://schemas.microsoft.com/office/drawing/2014/main" id="{BCA387CE-E059-417F-A468-CA23EB9382E6}"/>
              </a:ext>
            </a:extLst>
          </p:cNvPr>
          <p:cNvSpPr txBox="1"/>
          <p:nvPr/>
        </p:nvSpPr>
        <p:spPr>
          <a:xfrm>
            <a:off x="430634" y="415317"/>
            <a:ext cx="8030460" cy="646331"/>
          </a:xfrm>
          <a:prstGeom prst="rect">
            <a:avLst/>
          </a:prstGeom>
          <a:noFill/>
        </p:spPr>
        <p:txBody>
          <a:bodyPr wrap="square" rtlCol="0">
            <a:spAutoFit/>
          </a:bodyPr>
          <a:lstStyle/>
          <a:p>
            <a:pPr fontAlgn="base">
              <a:spcBef>
                <a:spcPct val="0"/>
              </a:spcBef>
              <a:spcAft>
                <a:spcPct val="0"/>
              </a:spcAft>
            </a:pPr>
            <a:r>
              <a:rPr lang="en-US" sz="3600" dirty="0">
                <a:solidFill>
                  <a:prstClr val="white"/>
                </a:solidFill>
                <a:effectLst>
                  <a:outerShdw blurRad="38100" dist="38100" dir="2700000" algn="tl">
                    <a:srgbClr val="000000">
                      <a:alpha val="43137"/>
                    </a:srgbClr>
                  </a:outerShdw>
                </a:effectLst>
                <a:highlight>
                  <a:srgbClr val="008000"/>
                </a:highlight>
                <a:latin typeface="Arial" charset="0"/>
                <a:ea typeface="ＭＳ Ｐゴシック"/>
              </a:rPr>
              <a:t>Objectives of the Ethics Module(s)</a:t>
            </a:r>
          </a:p>
        </p:txBody>
      </p:sp>
      <p:pic>
        <p:nvPicPr>
          <p:cNvPr id="3" name="Audio 2">
            <a:hlinkClick r:id="" action="ppaction://media"/>
            <a:extLst>
              <a:ext uri="{FF2B5EF4-FFF2-40B4-BE49-F238E27FC236}">
                <a16:creationId xmlns:a16="http://schemas.microsoft.com/office/drawing/2014/main" id="{0CF842EE-0757-4C52-8477-F9B2BC489FA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422633808"/>
      </p:ext>
    </p:extLst>
  </p:cSld>
  <p:clrMapOvr>
    <a:masterClrMapping/>
  </p:clrMapOvr>
  <mc:AlternateContent xmlns:mc="http://schemas.openxmlformats.org/markup-compatibility/2006" xmlns:p14="http://schemas.microsoft.com/office/powerpoint/2010/main">
    <mc:Choice Requires="p14">
      <p:transition spd="slow" p14:dur="2000" advTm="74036"/>
    </mc:Choice>
    <mc:Fallback xmlns="">
      <p:transition spd="slow" advTm="740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158796E-C5FB-488E-BCF3-861E47022AFF}"/>
              </a:ext>
            </a:extLst>
          </p:cNvPr>
          <p:cNvPicPr>
            <a:picLocks noChangeAspect="1"/>
          </p:cNvPicPr>
          <p:nvPr/>
        </p:nvPicPr>
        <p:blipFill>
          <a:blip r:embed="rId5"/>
          <a:stretch>
            <a:fillRect/>
          </a:stretch>
        </p:blipFill>
        <p:spPr>
          <a:xfrm>
            <a:off x="10368896" y="5092699"/>
            <a:ext cx="1680227" cy="1680227"/>
          </a:xfrm>
          <a:prstGeom prst="rect">
            <a:avLst/>
          </a:prstGeom>
        </p:spPr>
      </p:pic>
      <p:sp>
        <p:nvSpPr>
          <p:cNvPr id="10" name="TextBox 9">
            <a:extLst>
              <a:ext uri="{FF2B5EF4-FFF2-40B4-BE49-F238E27FC236}">
                <a16:creationId xmlns:a16="http://schemas.microsoft.com/office/drawing/2014/main" id="{84868B14-2D4A-47F9-A606-05FC48B6F165}"/>
              </a:ext>
            </a:extLst>
          </p:cNvPr>
          <p:cNvSpPr txBox="1"/>
          <p:nvPr/>
        </p:nvSpPr>
        <p:spPr>
          <a:xfrm>
            <a:off x="430634" y="1619056"/>
            <a:ext cx="11542290" cy="4703852"/>
          </a:xfrm>
          <a:prstGeom prst="rect">
            <a:avLst/>
          </a:prstGeom>
          <a:noFill/>
        </p:spPr>
        <p:txBody>
          <a:bodyPr wrap="square" rtlCol="0">
            <a:spAutoFit/>
          </a:bodyPr>
          <a:lstStyle/>
          <a:p>
            <a:pPr fontAlgn="base">
              <a:lnSpc>
                <a:spcPct val="150000"/>
              </a:lnSpc>
              <a:spcBef>
                <a:spcPct val="0"/>
              </a:spcBef>
              <a:spcAft>
                <a:spcPct val="0"/>
              </a:spcAft>
            </a:pPr>
            <a:r>
              <a:rPr lang="en-AU" sz="2000" b="1" dirty="0">
                <a:solidFill>
                  <a:schemeClr val="bg1"/>
                </a:solidFill>
                <a:highlight>
                  <a:srgbClr val="008000"/>
                </a:highlight>
                <a:latin typeface="Arial" charset="0"/>
                <a:ea typeface="ＭＳ Ｐゴシック"/>
              </a:rPr>
              <a:t>Unit Learning Outcomes (ULOs)</a:t>
            </a:r>
            <a:r>
              <a:rPr lang="en-AU" sz="2000" b="1" dirty="0">
                <a:solidFill>
                  <a:srgbClr val="FF0000"/>
                </a:solidFill>
                <a:highlight>
                  <a:srgbClr val="008000"/>
                </a:highlight>
                <a:latin typeface="Arial" charset="0"/>
                <a:ea typeface="ＭＳ Ｐゴシック"/>
              </a:rPr>
              <a:t>.</a:t>
            </a:r>
          </a:p>
          <a:p>
            <a:pPr fontAlgn="base">
              <a:lnSpc>
                <a:spcPct val="150000"/>
              </a:lnSpc>
              <a:spcBef>
                <a:spcPct val="0"/>
              </a:spcBef>
              <a:spcAft>
                <a:spcPct val="0"/>
              </a:spcAft>
            </a:pPr>
            <a:r>
              <a:rPr kumimoji="0" lang="en-US" b="0" i="0" u="none" strike="noStrike" kern="1200" cap="none" spc="0" normalizeH="0" baseline="0" noProof="0" dirty="0">
                <a:ln>
                  <a:noFill/>
                </a:ln>
                <a:solidFill>
                  <a:prstClr val="black"/>
                </a:solidFill>
                <a:effectLst/>
                <a:uLnTx/>
                <a:uFillTx/>
                <a:latin typeface="Arial"/>
                <a:ea typeface="ＭＳ Ｐゴシック"/>
                <a:cs typeface="Arial"/>
              </a:rPr>
              <a:t>2. Evaluate the role of standards, codes of conduct and legislative/regulatory obligations on the level of professionalism of the ICT industry</a:t>
            </a:r>
          </a:p>
          <a:p>
            <a:pPr fontAlgn="base">
              <a:lnSpc>
                <a:spcPct val="150000"/>
              </a:lnSpc>
              <a:spcBef>
                <a:spcPct val="0"/>
              </a:spcBef>
              <a:spcAft>
                <a:spcPct val="0"/>
              </a:spcAft>
            </a:pPr>
            <a:r>
              <a:rPr kumimoji="0" lang="en-US" b="0" i="0" u="none" strike="noStrike" kern="1200" cap="none" spc="0" normalizeH="0" baseline="0" noProof="0" dirty="0">
                <a:ln>
                  <a:noFill/>
                </a:ln>
                <a:solidFill>
                  <a:prstClr val="black"/>
                </a:solidFill>
                <a:effectLst/>
                <a:uLnTx/>
                <a:uFillTx/>
                <a:latin typeface="Arial"/>
                <a:ea typeface="ＭＳ Ｐゴシック"/>
                <a:cs typeface="Arial"/>
              </a:rPr>
              <a:t>3. Review the roles and responsibilities of ICT professionals in organisations and society from a range of perspectives such as work-life balance, mentoring and life-long learning</a:t>
            </a:r>
          </a:p>
          <a:p>
            <a:pPr fontAlgn="base">
              <a:lnSpc>
                <a:spcPct val="150000"/>
              </a:lnSpc>
              <a:spcBef>
                <a:spcPct val="0"/>
              </a:spcBef>
              <a:spcAft>
                <a:spcPct val="0"/>
              </a:spcAft>
            </a:pPr>
            <a:endParaRPr kumimoji="0" lang="en-US" sz="800" b="0" i="0" u="none" strike="noStrike" kern="1200" cap="none" spc="0" normalizeH="0" baseline="0" noProof="0" dirty="0">
              <a:ln>
                <a:noFill/>
              </a:ln>
              <a:solidFill>
                <a:prstClr val="black"/>
              </a:solidFill>
              <a:effectLst/>
              <a:uLnTx/>
              <a:uFillTx/>
              <a:latin typeface="Arial"/>
              <a:ea typeface="ＭＳ Ｐゴシック"/>
              <a:cs typeface="Arial"/>
            </a:endParaRPr>
          </a:p>
          <a:p>
            <a:pPr fontAlgn="base">
              <a:lnSpc>
                <a:spcPct val="150000"/>
              </a:lnSpc>
              <a:spcBef>
                <a:spcPct val="0"/>
              </a:spcBef>
              <a:spcAft>
                <a:spcPct val="0"/>
              </a:spcAft>
            </a:pPr>
            <a:endParaRPr kumimoji="0" lang="en-US" sz="800" b="0" i="0" u="none" strike="noStrike" kern="1200" cap="none" spc="0" normalizeH="0" baseline="0" noProof="0" dirty="0">
              <a:ln>
                <a:noFill/>
              </a:ln>
              <a:solidFill>
                <a:prstClr val="black"/>
              </a:solidFill>
              <a:effectLst/>
              <a:uLnTx/>
              <a:uFillTx/>
              <a:latin typeface="Arial"/>
              <a:ea typeface="ＭＳ Ｐゴシック"/>
              <a:cs typeface="Arial"/>
            </a:endParaRPr>
          </a:p>
          <a:p>
            <a:pPr fontAlgn="base">
              <a:lnSpc>
                <a:spcPct val="150000"/>
              </a:lnSpc>
              <a:spcBef>
                <a:spcPct val="0"/>
              </a:spcBef>
              <a:spcAft>
                <a:spcPct val="0"/>
              </a:spcAft>
            </a:pPr>
            <a:r>
              <a:rPr lang="en-AU" sz="2000" b="1" dirty="0">
                <a:solidFill>
                  <a:schemeClr val="bg1"/>
                </a:solidFill>
                <a:highlight>
                  <a:srgbClr val="008000"/>
                </a:highlight>
                <a:latin typeface="Arial" charset="0"/>
                <a:ea typeface="ＭＳ Ｐゴシック"/>
              </a:rPr>
              <a:t>What you need to do with this recorded presentation</a:t>
            </a:r>
            <a:r>
              <a:rPr lang="en-AU" sz="2000" b="1" i="1" dirty="0">
                <a:solidFill>
                  <a:srgbClr val="FF0000"/>
                </a:solidFill>
                <a:highlight>
                  <a:srgbClr val="008000"/>
                </a:highlight>
                <a:latin typeface="Arial" charset="0"/>
                <a:ea typeface="ＭＳ Ｐゴシック"/>
              </a:rPr>
              <a:t>.</a:t>
            </a:r>
          </a:p>
          <a:p>
            <a:pPr marL="285750" indent="-285750" fontAlgn="base">
              <a:lnSpc>
                <a:spcPct val="150000"/>
              </a:lnSpc>
              <a:spcBef>
                <a:spcPct val="0"/>
              </a:spcBef>
              <a:spcAft>
                <a:spcPct val="0"/>
              </a:spcAft>
              <a:buFont typeface="Arial" panose="020B0604020202020204" pitchFamily="34" charset="0"/>
              <a:buChar char="•"/>
            </a:pPr>
            <a:r>
              <a:rPr lang="en-AU" dirty="0">
                <a:solidFill>
                  <a:prstClr val="black"/>
                </a:solidFill>
                <a:latin typeface="Arial" charset="0"/>
                <a:ea typeface="ＭＳ Ｐゴシック"/>
              </a:rPr>
              <a:t>Watch, reflect and prepare for the on-campus face-to-face class</a:t>
            </a:r>
          </a:p>
          <a:p>
            <a:pPr marL="285750" indent="-285750" fontAlgn="base">
              <a:lnSpc>
                <a:spcPct val="150000"/>
              </a:lnSpc>
              <a:spcBef>
                <a:spcPct val="0"/>
              </a:spcBef>
              <a:spcAft>
                <a:spcPct val="0"/>
              </a:spcAft>
              <a:buFont typeface="Arial" panose="020B0604020202020204" pitchFamily="34" charset="0"/>
              <a:buChar char="•"/>
            </a:pPr>
            <a:endParaRPr lang="en-AU" dirty="0">
              <a:solidFill>
                <a:prstClr val="black"/>
              </a:solidFill>
              <a:latin typeface="Arial" charset="0"/>
              <a:ea typeface="ＭＳ Ｐゴシック"/>
            </a:endParaRPr>
          </a:p>
          <a:p>
            <a:pPr fontAlgn="base">
              <a:lnSpc>
                <a:spcPct val="150000"/>
              </a:lnSpc>
              <a:spcBef>
                <a:spcPct val="0"/>
              </a:spcBef>
              <a:spcAft>
                <a:spcPct val="0"/>
              </a:spcAft>
            </a:pPr>
            <a:r>
              <a:rPr lang="en-AU" sz="2000" b="1" dirty="0">
                <a:solidFill>
                  <a:schemeClr val="bg1"/>
                </a:solidFill>
                <a:highlight>
                  <a:srgbClr val="008000"/>
                </a:highlight>
                <a:latin typeface="Arial" charset="0"/>
                <a:ea typeface="ＭＳ Ｐゴシック"/>
              </a:rPr>
              <a:t>How long will this task take</a:t>
            </a:r>
            <a:r>
              <a:rPr lang="en-AU" sz="2000" b="1" dirty="0">
                <a:solidFill>
                  <a:srgbClr val="FF0000"/>
                </a:solidFill>
                <a:highlight>
                  <a:srgbClr val="008000"/>
                </a:highlight>
                <a:latin typeface="Arial" charset="0"/>
                <a:ea typeface="ＭＳ Ｐゴシック"/>
              </a:rPr>
              <a:t>.  </a:t>
            </a:r>
          </a:p>
          <a:p>
            <a:pPr marL="285750" indent="-285750" fontAlgn="base">
              <a:lnSpc>
                <a:spcPct val="150000"/>
              </a:lnSpc>
              <a:spcBef>
                <a:spcPct val="0"/>
              </a:spcBef>
              <a:spcAft>
                <a:spcPct val="0"/>
              </a:spcAft>
              <a:buFont typeface="Arial" panose="020B0604020202020204" pitchFamily="34" charset="0"/>
              <a:buChar char="•"/>
            </a:pPr>
            <a:r>
              <a:rPr lang="en-AU" dirty="0">
                <a:solidFill>
                  <a:prstClr val="black"/>
                </a:solidFill>
                <a:latin typeface="Arial" charset="0"/>
                <a:ea typeface="ＭＳ Ｐゴシック"/>
              </a:rPr>
              <a:t>This task  (the 3 video presentations) will take </a:t>
            </a:r>
            <a:r>
              <a:rPr lang="en-AU" dirty="0">
                <a:solidFill>
                  <a:schemeClr val="bg1"/>
                </a:solidFill>
                <a:highlight>
                  <a:srgbClr val="008000"/>
                </a:highlight>
                <a:latin typeface="Arial" charset="0"/>
                <a:ea typeface="ＭＳ Ｐゴシック"/>
              </a:rPr>
              <a:t>approx. </a:t>
            </a:r>
            <a:r>
              <a:rPr lang="en-AU" b="1" dirty="0">
                <a:solidFill>
                  <a:schemeClr val="bg1"/>
                </a:solidFill>
                <a:highlight>
                  <a:srgbClr val="008000"/>
                </a:highlight>
                <a:latin typeface="Arial" charset="0"/>
                <a:ea typeface="ＭＳ Ｐゴシック"/>
              </a:rPr>
              <a:t>45 minutes</a:t>
            </a:r>
            <a:r>
              <a:rPr lang="en-AU" dirty="0">
                <a:solidFill>
                  <a:schemeClr val="bg1"/>
                </a:solidFill>
                <a:latin typeface="Arial" charset="0"/>
                <a:ea typeface="ＭＳ Ｐゴシック"/>
              </a:rPr>
              <a:t> </a:t>
            </a:r>
            <a:r>
              <a:rPr lang="en-AU" dirty="0">
                <a:solidFill>
                  <a:prstClr val="black"/>
                </a:solidFill>
                <a:latin typeface="Arial" charset="0"/>
                <a:ea typeface="ＭＳ Ｐゴシック"/>
              </a:rPr>
              <a:t>to complete.</a:t>
            </a:r>
          </a:p>
        </p:txBody>
      </p:sp>
      <p:sp>
        <p:nvSpPr>
          <p:cNvPr id="12" name="TextBox 11">
            <a:extLst>
              <a:ext uri="{FF2B5EF4-FFF2-40B4-BE49-F238E27FC236}">
                <a16:creationId xmlns:a16="http://schemas.microsoft.com/office/drawing/2014/main" id="{BCA387CE-E059-417F-A468-CA23EB9382E6}"/>
              </a:ext>
            </a:extLst>
          </p:cNvPr>
          <p:cNvSpPr txBox="1"/>
          <p:nvPr/>
        </p:nvSpPr>
        <p:spPr>
          <a:xfrm>
            <a:off x="430634" y="415317"/>
            <a:ext cx="6694066" cy="646331"/>
          </a:xfrm>
          <a:prstGeom prst="rect">
            <a:avLst/>
          </a:prstGeom>
          <a:noFill/>
        </p:spPr>
        <p:txBody>
          <a:bodyPr wrap="square" rtlCol="0">
            <a:spAutoFit/>
          </a:bodyPr>
          <a:lstStyle/>
          <a:p>
            <a:pPr fontAlgn="base">
              <a:spcBef>
                <a:spcPct val="0"/>
              </a:spcBef>
              <a:spcAft>
                <a:spcPct val="0"/>
              </a:spcAft>
            </a:pPr>
            <a:r>
              <a:rPr lang="en-US" sz="3600" dirty="0">
                <a:solidFill>
                  <a:prstClr val="white"/>
                </a:solidFill>
                <a:latin typeface="Arial" charset="0"/>
                <a:ea typeface="ＭＳ Ｐゴシック"/>
              </a:rPr>
              <a:t>This session’s </a:t>
            </a:r>
            <a:r>
              <a:rPr lang="en-US" sz="3600" dirty="0">
                <a:solidFill>
                  <a:prstClr val="white"/>
                </a:solidFill>
                <a:effectLst>
                  <a:outerShdw blurRad="38100" dist="38100" dir="2700000" algn="tl">
                    <a:srgbClr val="000000">
                      <a:alpha val="43137"/>
                    </a:srgbClr>
                  </a:outerShdw>
                </a:effectLst>
                <a:highlight>
                  <a:srgbClr val="008000"/>
                </a:highlight>
                <a:latin typeface="Arial" charset="0"/>
                <a:ea typeface="ＭＳ Ｐゴシック"/>
              </a:rPr>
              <a:t>ULOs</a:t>
            </a:r>
          </a:p>
        </p:txBody>
      </p:sp>
      <p:pic>
        <p:nvPicPr>
          <p:cNvPr id="2" name="Audio 1">
            <a:hlinkClick r:id="" action="ppaction://media"/>
            <a:extLst>
              <a:ext uri="{FF2B5EF4-FFF2-40B4-BE49-F238E27FC236}">
                <a16:creationId xmlns:a16="http://schemas.microsoft.com/office/drawing/2014/main" id="{F874B33D-336E-4F6D-A222-88673A5F583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380581917"/>
      </p:ext>
    </p:extLst>
  </p:cSld>
  <p:clrMapOvr>
    <a:masterClrMapping/>
  </p:clrMapOvr>
  <mc:AlternateContent xmlns:mc="http://schemas.openxmlformats.org/markup-compatibility/2006" xmlns:p14="http://schemas.microsoft.com/office/powerpoint/2010/main">
    <mc:Choice Requires="p14">
      <p:transition spd="slow" p14:dur="2000" advTm="20232"/>
    </mc:Choice>
    <mc:Fallback xmlns="">
      <p:transition spd="slow" advTm="202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9A325CE-436B-4419-B38C-41FD80459003}"/>
              </a:ext>
            </a:extLst>
          </p:cNvPr>
          <p:cNvSpPr txBox="1"/>
          <p:nvPr/>
        </p:nvSpPr>
        <p:spPr>
          <a:xfrm>
            <a:off x="596037" y="1795487"/>
            <a:ext cx="11202263" cy="496996"/>
          </a:xfrm>
          <a:prstGeom prst="rect">
            <a:avLst/>
          </a:prstGeom>
          <a:noFill/>
        </p:spPr>
        <p:txBody>
          <a:bodyPr wrap="square" rtlCol="0">
            <a:spAutoFit/>
          </a:bodyPr>
          <a:lstStyle/>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Arial"/>
              <a:ea typeface="ＭＳ Ｐゴシック"/>
              <a:cs typeface="Arial"/>
            </a:endParaRPr>
          </a:p>
        </p:txBody>
      </p:sp>
      <p:pic>
        <p:nvPicPr>
          <p:cNvPr id="2" name="Picture 1">
            <a:extLst>
              <a:ext uri="{FF2B5EF4-FFF2-40B4-BE49-F238E27FC236}">
                <a16:creationId xmlns:a16="http://schemas.microsoft.com/office/drawing/2014/main" id="{0AA25881-238B-41D9-BC13-8B5DA01B9887}"/>
              </a:ext>
            </a:extLst>
          </p:cNvPr>
          <p:cNvPicPr>
            <a:picLocks noChangeAspect="1"/>
          </p:cNvPicPr>
          <p:nvPr/>
        </p:nvPicPr>
        <p:blipFill>
          <a:blip r:embed="rId4"/>
          <a:stretch>
            <a:fillRect/>
          </a:stretch>
        </p:blipFill>
        <p:spPr>
          <a:xfrm>
            <a:off x="0" y="0"/>
            <a:ext cx="12192000" cy="6858000"/>
          </a:xfrm>
          <a:prstGeom prst="rect">
            <a:avLst/>
          </a:prstGeom>
        </p:spPr>
      </p:pic>
      <p:pic>
        <p:nvPicPr>
          <p:cNvPr id="3" name="Audio 2">
            <a:hlinkClick r:id="" action="ppaction://media"/>
            <a:extLst>
              <a:ext uri="{FF2B5EF4-FFF2-40B4-BE49-F238E27FC236}">
                <a16:creationId xmlns:a16="http://schemas.microsoft.com/office/drawing/2014/main" id="{C832CDC9-2F6B-42D8-8946-6EB4139E19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407419955"/>
      </p:ext>
    </p:extLst>
  </p:cSld>
  <p:clrMapOvr>
    <a:masterClrMapping/>
  </p:clrMapOvr>
  <mc:AlternateContent xmlns:mc="http://schemas.openxmlformats.org/markup-compatibility/2006" xmlns:p14="http://schemas.microsoft.com/office/powerpoint/2010/main">
    <mc:Choice Requires="p14">
      <p:transition spd="slow" p14:dur="2000" advTm="35387"/>
    </mc:Choice>
    <mc:Fallback xmlns="">
      <p:transition spd="slow" advTm="353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2"/>
          <p:cNvSpPr>
            <a:spLocks noGrp="1"/>
          </p:cNvSpPr>
          <p:nvPr>
            <p:ph type="sldNum" sz="quarter" idx="10"/>
          </p:nvPr>
        </p:nvSpPr>
        <p:spPr>
          <a:xfrm>
            <a:off x="8172450" y="6470651"/>
            <a:ext cx="2133600" cy="365125"/>
          </a:xfrm>
        </p:spPr>
        <p:txBody>
          <a:bodyPr/>
          <a:lstStyle/>
          <a:p>
            <a:pPr fontAlgn="base">
              <a:spcBef>
                <a:spcPct val="0"/>
              </a:spcBef>
              <a:spcAft>
                <a:spcPct val="0"/>
              </a:spcAft>
              <a:defRPr/>
            </a:pPr>
            <a:fld id="{02AEB0F0-5540-4FE2-9628-2CB6653FEAB5}" type="slidenum">
              <a:rPr lang="en-US">
                <a:solidFill>
                  <a:srgbClr val="D4D4D6"/>
                </a:solidFill>
                <a:latin typeface="Arial" charset="0"/>
                <a:ea typeface="ＭＳ Ｐゴシック"/>
              </a:rPr>
              <a:pPr fontAlgn="base">
                <a:spcBef>
                  <a:spcPct val="0"/>
                </a:spcBef>
                <a:spcAft>
                  <a:spcPct val="0"/>
                </a:spcAft>
                <a:defRPr/>
              </a:pPr>
              <a:t>6</a:t>
            </a:fld>
            <a:endParaRPr lang="en-US" dirty="0">
              <a:solidFill>
                <a:srgbClr val="D4D4D6"/>
              </a:solidFill>
              <a:latin typeface="Arial" charset="0"/>
              <a:ea typeface="ＭＳ Ｐゴシック"/>
            </a:endParaRPr>
          </a:p>
        </p:txBody>
      </p:sp>
      <p:pic>
        <p:nvPicPr>
          <p:cNvPr id="7" name="Picture 6" descr="An animal looking at the camera&#10;&#10;Description automatically generated">
            <a:extLst>
              <a:ext uri="{FF2B5EF4-FFF2-40B4-BE49-F238E27FC236}">
                <a16:creationId xmlns:a16="http://schemas.microsoft.com/office/drawing/2014/main" id="{039CED34-1CB4-4FCD-A4EB-CAA16E0F913A}"/>
              </a:ext>
            </a:extLst>
          </p:cNvPr>
          <p:cNvPicPr>
            <a:picLocks noChangeAspect="1"/>
          </p:cNvPicPr>
          <p:nvPr/>
        </p:nvPicPr>
        <p:blipFill>
          <a:blip r:embed="rId5"/>
          <a:stretch>
            <a:fillRect/>
          </a:stretch>
        </p:blipFill>
        <p:spPr>
          <a:xfrm>
            <a:off x="1" y="0"/>
            <a:ext cx="12192000" cy="6858000"/>
          </a:xfrm>
          <a:prstGeom prst="rect">
            <a:avLst/>
          </a:prstGeom>
        </p:spPr>
      </p:pic>
      <p:pic>
        <p:nvPicPr>
          <p:cNvPr id="2" name="Audio 1">
            <a:hlinkClick r:id="" action="ppaction://media"/>
            <a:extLst>
              <a:ext uri="{FF2B5EF4-FFF2-40B4-BE49-F238E27FC236}">
                <a16:creationId xmlns:a16="http://schemas.microsoft.com/office/drawing/2014/main" id="{743745D7-4774-4071-9356-A35A71EEF46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204738013"/>
      </p:ext>
    </p:extLst>
  </p:cSld>
  <p:clrMapOvr>
    <a:masterClrMapping/>
  </p:clrMapOvr>
  <mc:AlternateContent xmlns:mc="http://schemas.openxmlformats.org/markup-compatibility/2006">
    <mc:Choice xmlns:p14="http://schemas.microsoft.com/office/powerpoint/2010/main" Requires="p14">
      <p:transition spd="slow" p14:dur="3400" advTm="141939">
        <p14:reveal/>
      </p:transition>
    </mc:Choice>
    <mc:Fallback>
      <p:transition spd="slow" advTm="14193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CA387CE-E059-417F-A468-CA23EB9382E6}"/>
              </a:ext>
            </a:extLst>
          </p:cNvPr>
          <p:cNvSpPr txBox="1"/>
          <p:nvPr/>
        </p:nvSpPr>
        <p:spPr>
          <a:xfrm>
            <a:off x="430634" y="415317"/>
            <a:ext cx="10796166" cy="646331"/>
          </a:xfrm>
          <a:prstGeom prst="rect">
            <a:avLst/>
          </a:prstGeom>
          <a:noFill/>
        </p:spPr>
        <p:txBody>
          <a:bodyPr wrap="square" rtlCol="0">
            <a:spAutoFit/>
          </a:bodyPr>
          <a:lstStyle/>
          <a:p>
            <a:pPr fontAlgn="base">
              <a:spcBef>
                <a:spcPct val="0"/>
              </a:spcBef>
              <a:spcAft>
                <a:spcPct val="0"/>
              </a:spcAft>
            </a:pPr>
            <a:r>
              <a:rPr lang="en-US" sz="3600" dirty="0">
                <a:solidFill>
                  <a:prstClr val="white"/>
                </a:solidFill>
                <a:latin typeface="Arial" charset="0"/>
                <a:ea typeface="ＭＳ Ｐゴシック"/>
              </a:rPr>
              <a:t>Ethics / </a:t>
            </a:r>
            <a:r>
              <a:rPr lang="en-US" sz="3600" dirty="0">
                <a:solidFill>
                  <a:prstClr val="white"/>
                </a:solidFill>
                <a:highlight>
                  <a:srgbClr val="008000"/>
                </a:highlight>
                <a:latin typeface="Arial" charset="0"/>
                <a:ea typeface="ＭＳ Ｐゴシック"/>
              </a:rPr>
              <a:t>Defined</a:t>
            </a:r>
          </a:p>
        </p:txBody>
      </p:sp>
      <p:sp>
        <p:nvSpPr>
          <p:cNvPr id="4" name="TextBox 3">
            <a:extLst>
              <a:ext uri="{FF2B5EF4-FFF2-40B4-BE49-F238E27FC236}">
                <a16:creationId xmlns:a16="http://schemas.microsoft.com/office/drawing/2014/main" id="{49A325CE-436B-4419-B38C-41FD80459003}"/>
              </a:ext>
            </a:extLst>
          </p:cNvPr>
          <p:cNvSpPr txBox="1"/>
          <p:nvPr/>
        </p:nvSpPr>
        <p:spPr>
          <a:xfrm>
            <a:off x="596037" y="1795487"/>
            <a:ext cx="11202263" cy="3728649"/>
          </a:xfrm>
          <a:prstGeom prst="rect">
            <a:avLst/>
          </a:prstGeom>
          <a:noFill/>
        </p:spPr>
        <p:txBody>
          <a:bodyPr wrap="square" rtlCol="0">
            <a:spAutoFit/>
          </a:bodyPr>
          <a:lstStyle/>
          <a:p>
            <a:pPr marL="285750" indent="-285750" fontAlgn="base">
              <a:lnSpc>
                <a:spcPct val="150000"/>
              </a:lnSpc>
              <a:spcBef>
                <a:spcPct val="0"/>
              </a:spcBef>
              <a:spcAft>
                <a:spcPct val="0"/>
              </a:spcAft>
              <a:buFont typeface="Wingdings" panose="05000000000000000000" pitchFamily="2" charset="2"/>
              <a:buChar char="§"/>
            </a:pPr>
            <a:r>
              <a:rPr lang="en-US" sz="2000" dirty="0">
                <a:solidFill>
                  <a:prstClr val="black"/>
                </a:solidFill>
                <a:latin typeface="Arial"/>
                <a:ea typeface="ＭＳ Ｐゴシック"/>
                <a:cs typeface="Arial"/>
              </a:rPr>
              <a:t>Ethics is defined as </a:t>
            </a:r>
            <a:r>
              <a:rPr lang="en-US" sz="2000" dirty="0">
                <a:solidFill>
                  <a:schemeClr val="bg1"/>
                </a:solidFill>
                <a:highlight>
                  <a:srgbClr val="008000"/>
                </a:highlight>
                <a:latin typeface="Arial"/>
                <a:ea typeface="ＭＳ Ｐゴシック"/>
                <a:cs typeface="Arial"/>
              </a:rPr>
              <a:t>the moral principles that govern a person's behaviour or the conducting of an activity</a:t>
            </a:r>
            <a:r>
              <a:rPr lang="en-US" sz="2000" dirty="0">
                <a:solidFill>
                  <a:prstClr val="black"/>
                </a:solidFill>
                <a:highlight>
                  <a:srgbClr val="008000"/>
                </a:highlight>
                <a:latin typeface="Arial"/>
                <a:ea typeface="ＭＳ Ｐゴシック"/>
                <a:cs typeface="Arial"/>
              </a:rPr>
              <a:t> </a:t>
            </a:r>
            <a:r>
              <a:rPr lang="en-US" sz="2000" dirty="0">
                <a:solidFill>
                  <a:prstClr val="black"/>
                </a:solidFill>
                <a:latin typeface="Arial"/>
                <a:ea typeface="ＭＳ Ｐゴシック"/>
                <a:cs typeface="Arial"/>
              </a:rPr>
              <a:t>(Oxford Dictionary 2021)</a:t>
            </a:r>
          </a:p>
          <a:p>
            <a:pPr marL="285750" indent="-285750" fontAlgn="base">
              <a:lnSpc>
                <a:spcPct val="150000"/>
              </a:lnSpc>
              <a:spcBef>
                <a:spcPct val="0"/>
              </a:spcBef>
              <a:spcAft>
                <a:spcPct val="0"/>
              </a:spcAft>
              <a:buFont typeface="Wingdings" panose="05000000000000000000" pitchFamily="2" charset="2"/>
              <a:buChar char="§"/>
            </a:pPr>
            <a:r>
              <a:rPr lang="en-US" sz="2000" dirty="0">
                <a:solidFill>
                  <a:prstClr val="black"/>
                </a:solidFill>
                <a:latin typeface="Arial"/>
                <a:ea typeface="ＭＳ Ｐゴシック"/>
                <a:cs typeface="Arial"/>
              </a:rPr>
              <a:t>The terms </a:t>
            </a:r>
            <a:r>
              <a:rPr lang="en-US" sz="2000" dirty="0">
                <a:solidFill>
                  <a:schemeClr val="bg1"/>
                </a:solidFill>
                <a:highlight>
                  <a:srgbClr val="008000"/>
                </a:highlight>
                <a:latin typeface="Arial"/>
                <a:ea typeface="ＭＳ Ｐゴシック"/>
                <a:cs typeface="Arial"/>
              </a:rPr>
              <a:t>ethics and morality are closely related</a:t>
            </a:r>
            <a:r>
              <a:rPr lang="en-US" sz="2000" dirty="0">
                <a:solidFill>
                  <a:prstClr val="black"/>
                </a:solidFill>
                <a:highlight>
                  <a:srgbClr val="008000"/>
                </a:highlight>
                <a:latin typeface="Arial"/>
                <a:ea typeface="ＭＳ Ｐゴシック"/>
                <a:cs typeface="Arial"/>
              </a:rPr>
              <a:t>. </a:t>
            </a:r>
          </a:p>
          <a:p>
            <a:pPr marL="285750" indent="-285750" fontAlgn="base">
              <a:lnSpc>
                <a:spcPct val="150000"/>
              </a:lnSpc>
              <a:spcBef>
                <a:spcPct val="0"/>
              </a:spcBef>
              <a:spcAft>
                <a:spcPct val="0"/>
              </a:spcAft>
              <a:buFont typeface="Wingdings" panose="05000000000000000000" pitchFamily="2" charset="2"/>
              <a:buChar char="§"/>
            </a:pPr>
            <a:r>
              <a:rPr lang="en-US" sz="2000" dirty="0">
                <a:solidFill>
                  <a:schemeClr val="bg1"/>
                </a:solidFill>
                <a:highlight>
                  <a:srgbClr val="008000"/>
                </a:highlight>
                <a:latin typeface="Arial"/>
                <a:ea typeface="ＭＳ Ｐゴシック"/>
                <a:cs typeface="Arial"/>
              </a:rPr>
              <a:t>Morals are defined as relating to the standards of good or bad behaviour, fairness, honesty, etc. that each person believes in, rather than to laws. </a:t>
            </a:r>
          </a:p>
          <a:p>
            <a:pPr marL="285750" indent="-285750" fontAlgn="base">
              <a:lnSpc>
                <a:spcPct val="150000"/>
              </a:lnSpc>
              <a:spcBef>
                <a:spcPct val="0"/>
              </a:spcBef>
              <a:spcAft>
                <a:spcPct val="0"/>
              </a:spcAft>
              <a:buFont typeface="Wingdings" panose="05000000000000000000" pitchFamily="2" charset="2"/>
              <a:buChar char="§"/>
            </a:pPr>
            <a:r>
              <a:rPr lang="en-US" sz="2000" dirty="0">
                <a:solidFill>
                  <a:prstClr val="black"/>
                </a:solidFill>
                <a:latin typeface="Arial"/>
                <a:ea typeface="ＭＳ Ｐゴシック"/>
                <a:cs typeface="Arial"/>
              </a:rPr>
              <a:t>Both </a:t>
            </a:r>
            <a:r>
              <a:rPr lang="en-US" sz="2000" dirty="0">
                <a:solidFill>
                  <a:schemeClr val="bg1"/>
                </a:solidFill>
                <a:highlight>
                  <a:srgbClr val="008000"/>
                </a:highlight>
                <a:latin typeface="Arial"/>
                <a:ea typeface="ＭＳ Ｐゴシック"/>
                <a:cs typeface="Arial"/>
              </a:rPr>
              <a:t>values and judgments play a critical role when we make ethical decisions</a:t>
            </a:r>
            <a:r>
              <a:rPr lang="en-US" sz="2000" dirty="0">
                <a:solidFill>
                  <a:prstClr val="black"/>
                </a:solidFill>
                <a:highlight>
                  <a:srgbClr val="008000"/>
                </a:highlight>
                <a:latin typeface="Arial"/>
                <a:ea typeface="ＭＳ Ｐゴシック"/>
                <a:cs typeface="Arial"/>
              </a:rPr>
              <a:t>.</a:t>
            </a:r>
          </a:p>
          <a:p>
            <a:pPr marL="285750" indent="-285750" fontAlgn="base">
              <a:lnSpc>
                <a:spcPct val="150000"/>
              </a:lnSpc>
              <a:spcBef>
                <a:spcPct val="0"/>
              </a:spcBef>
              <a:spcAft>
                <a:spcPct val="0"/>
              </a:spcAft>
              <a:buFont typeface="Wingdings" panose="05000000000000000000" pitchFamily="2" charset="2"/>
              <a:buChar char="§"/>
            </a:pPr>
            <a:r>
              <a:rPr lang="en-US" sz="2000" dirty="0">
                <a:solidFill>
                  <a:prstClr val="black"/>
                </a:solidFill>
                <a:latin typeface="Arial"/>
                <a:ea typeface="ＭＳ Ｐゴシック"/>
                <a:cs typeface="Arial"/>
              </a:rPr>
              <a:t>Abusive behaviour, harassment, accounting fraud, conflicts of interest, defective products, bribery and employee theft are all </a:t>
            </a:r>
            <a:r>
              <a:rPr lang="en-US" sz="2000" dirty="0">
                <a:solidFill>
                  <a:schemeClr val="bg1"/>
                </a:solidFill>
                <a:highlight>
                  <a:srgbClr val="008000"/>
                </a:highlight>
                <a:latin typeface="Arial"/>
                <a:ea typeface="ＭＳ Ｐゴシック"/>
                <a:cs typeface="Arial"/>
              </a:rPr>
              <a:t>problems cited as evidence of declining ethical standards</a:t>
            </a:r>
            <a:r>
              <a:rPr lang="en-US" sz="2000" dirty="0">
                <a:solidFill>
                  <a:prstClr val="black"/>
                </a:solidFill>
                <a:latin typeface="Arial"/>
                <a:ea typeface="ＭＳ Ｐゴシック"/>
                <a:cs typeface="Arial"/>
              </a:rPr>
              <a:t>.</a:t>
            </a:r>
          </a:p>
        </p:txBody>
      </p:sp>
      <p:pic>
        <p:nvPicPr>
          <p:cNvPr id="5" name="Audio 4">
            <a:hlinkClick r:id="" action="ppaction://media"/>
            <a:extLst>
              <a:ext uri="{FF2B5EF4-FFF2-40B4-BE49-F238E27FC236}">
                <a16:creationId xmlns:a16="http://schemas.microsoft.com/office/drawing/2014/main" id="{C7ABC1B3-10E2-4DCC-9A0E-04416CF35FC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46222236"/>
      </p:ext>
    </p:extLst>
  </p:cSld>
  <p:clrMapOvr>
    <a:masterClrMapping/>
  </p:clrMapOvr>
  <mc:AlternateContent xmlns:mc="http://schemas.openxmlformats.org/markup-compatibility/2006" xmlns:p14="http://schemas.microsoft.com/office/powerpoint/2010/main">
    <mc:Choice Requires="p14">
      <p:transition spd="slow" p14:dur="2000" advTm="95245"/>
    </mc:Choice>
    <mc:Fallback xmlns="">
      <p:transition spd="slow" advTm="952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CA387CE-E059-417F-A468-CA23EB9382E6}"/>
              </a:ext>
            </a:extLst>
          </p:cNvPr>
          <p:cNvSpPr txBox="1"/>
          <p:nvPr/>
        </p:nvSpPr>
        <p:spPr>
          <a:xfrm>
            <a:off x="430634" y="415317"/>
            <a:ext cx="10796166" cy="646331"/>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a:cs typeface="+mn-cs"/>
              </a:rPr>
              <a:t>Ethical </a:t>
            </a:r>
            <a:r>
              <a:rPr kumimoji="0" lang="en-US" sz="3600" b="0" i="0" u="none" strike="noStrike" kern="1200" cap="none" spc="0" normalizeH="0" baseline="0" noProof="0" dirty="0">
                <a:ln>
                  <a:noFill/>
                </a:ln>
                <a:solidFill>
                  <a:prstClr val="white"/>
                </a:solidFill>
                <a:effectLst/>
                <a:highlight>
                  <a:srgbClr val="008000"/>
                </a:highlight>
                <a:uLnTx/>
                <a:uFillTx/>
                <a:latin typeface="Arial" charset="0"/>
                <a:ea typeface="ＭＳ Ｐゴシック"/>
                <a:cs typeface="+mn-cs"/>
              </a:rPr>
              <a:t>Concepts</a:t>
            </a:r>
          </a:p>
        </p:txBody>
      </p:sp>
      <p:pic>
        <p:nvPicPr>
          <p:cNvPr id="5" name="Picture 4" descr="A screenshot of a cell phone&#10;&#10;Description automatically generated">
            <a:extLst>
              <a:ext uri="{FF2B5EF4-FFF2-40B4-BE49-F238E27FC236}">
                <a16:creationId xmlns:a16="http://schemas.microsoft.com/office/drawing/2014/main" id="{58567663-6DEB-4383-954C-FC1625581A41}"/>
              </a:ext>
            </a:extLst>
          </p:cNvPr>
          <p:cNvPicPr>
            <a:picLocks noChangeAspect="1"/>
          </p:cNvPicPr>
          <p:nvPr/>
        </p:nvPicPr>
        <p:blipFill>
          <a:blip r:embed="rId5"/>
          <a:stretch>
            <a:fillRect/>
          </a:stretch>
        </p:blipFill>
        <p:spPr>
          <a:xfrm>
            <a:off x="1526166" y="1464303"/>
            <a:ext cx="7513925" cy="5172399"/>
          </a:xfrm>
          <a:prstGeom prst="rect">
            <a:avLst/>
          </a:prstGeom>
        </p:spPr>
      </p:pic>
      <p:pic>
        <p:nvPicPr>
          <p:cNvPr id="3" name="Audio 2">
            <a:hlinkClick r:id="" action="ppaction://media"/>
            <a:extLst>
              <a:ext uri="{FF2B5EF4-FFF2-40B4-BE49-F238E27FC236}">
                <a16:creationId xmlns:a16="http://schemas.microsoft.com/office/drawing/2014/main" id="{74051868-2BD6-4CE6-B0B9-73A99B19F6B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672125285"/>
      </p:ext>
    </p:extLst>
  </p:cSld>
  <p:clrMapOvr>
    <a:masterClrMapping/>
  </p:clrMapOvr>
  <mc:AlternateContent xmlns:mc="http://schemas.openxmlformats.org/markup-compatibility/2006">
    <mc:Choice xmlns:p14="http://schemas.microsoft.com/office/powerpoint/2010/main" Requires="p14">
      <p:transition spd="slow" p14:dur="2000" advTm="94036"/>
    </mc:Choice>
    <mc:Fallback>
      <p:transition spd="slow" advTm="940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CA387CE-E059-417F-A468-CA23EB9382E6}"/>
              </a:ext>
            </a:extLst>
          </p:cNvPr>
          <p:cNvSpPr txBox="1"/>
          <p:nvPr/>
        </p:nvSpPr>
        <p:spPr>
          <a:xfrm>
            <a:off x="430634" y="415317"/>
            <a:ext cx="10796166" cy="646331"/>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a:cs typeface="+mn-cs"/>
              </a:rPr>
              <a:t>What Ethics is </a:t>
            </a:r>
            <a:r>
              <a:rPr kumimoji="0" lang="en-US" sz="3600" b="0" i="0" u="none" strike="noStrike" kern="1200" cap="none" spc="0" normalizeH="0" baseline="0" noProof="0" dirty="0">
                <a:ln>
                  <a:noFill/>
                </a:ln>
                <a:solidFill>
                  <a:prstClr val="white"/>
                </a:solidFill>
                <a:effectLst/>
                <a:highlight>
                  <a:srgbClr val="008000"/>
                </a:highlight>
                <a:uLnTx/>
                <a:uFillTx/>
                <a:latin typeface="Arial" charset="0"/>
                <a:ea typeface="ＭＳ Ｐゴシック"/>
                <a:cs typeface="+mn-cs"/>
              </a:rPr>
              <a:t>NOT</a:t>
            </a:r>
          </a:p>
        </p:txBody>
      </p:sp>
      <p:sp>
        <p:nvSpPr>
          <p:cNvPr id="4" name="TextBox 3">
            <a:extLst>
              <a:ext uri="{FF2B5EF4-FFF2-40B4-BE49-F238E27FC236}">
                <a16:creationId xmlns:a16="http://schemas.microsoft.com/office/drawing/2014/main" id="{49A325CE-436B-4419-B38C-41FD80459003}"/>
              </a:ext>
            </a:extLst>
          </p:cNvPr>
          <p:cNvSpPr txBox="1"/>
          <p:nvPr/>
        </p:nvSpPr>
        <p:spPr>
          <a:xfrm>
            <a:off x="596037" y="1795487"/>
            <a:ext cx="7303363" cy="3728649"/>
          </a:xfrm>
          <a:prstGeom prst="rect">
            <a:avLst/>
          </a:prstGeom>
          <a:noFill/>
        </p:spPr>
        <p:txBody>
          <a:bodyPr wrap="square" rtlCol="0">
            <a:spAutoFit/>
          </a:bodyPr>
          <a:lstStyle/>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Ethics is </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not just about religion</a:t>
            </a: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 – although religious values inform ethical stances</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lang="en-US" sz="2000" dirty="0">
                <a:solidFill>
                  <a:prstClr val="black"/>
                </a:solidFill>
                <a:latin typeface="Arial"/>
                <a:ea typeface="ＭＳ Ｐゴシック"/>
                <a:cs typeface="Arial"/>
              </a:rPr>
              <a:t>Ethics is </a:t>
            </a:r>
            <a:r>
              <a:rPr lang="en-US" sz="2000" dirty="0">
                <a:solidFill>
                  <a:schemeClr val="bg1"/>
                </a:solidFill>
                <a:highlight>
                  <a:srgbClr val="008000"/>
                </a:highlight>
                <a:latin typeface="Arial"/>
                <a:ea typeface="ＭＳ Ｐゴシック"/>
                <a:cs typeface="Arial"/>
              </a:rPr>
              <a:t>n</a:t>
            </a:r>
            <a:r>
              <a:rPr kumimoji="0" lang="en-US" sz="2000" b="0" i="0" u="none" strike="noStrike" kern="1200" cap="none" spc="0" normalizeH="0" baseline="0" noProof="0" dirty="0" err="1">
                <a:ln>
                  <a:noFill/>
                </a:ln>
                <a:solidFill>
                  <a:schemeClr val="bg1"/>
                </a:solidFill>
                <a:effectLst/>
                <a:highlight>
                  <a:srgbClr val="008000"/>
                </a:highlight>
                <a:uLnTx/>
                <a:uFillTx/>
                <a:latin typeface="Arial"/>
                <a:ea typeface="ＭＳ Ｐゴシック"/>
                <a:cs typeface="Arial"/>
              </a:rPr>
              <a:t>ot</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 a set of prohibitions</a:t>
            </a:r>
            <a:r>
              <a:rPr kumimoji="0" lang="en-US" sz="2000" b="0" i="0" u="none" strike="noStrike" kern="1200" cap="none" spc="0" normalizeH="0" baseline="0" noProof="0" dirty="0">
                <a:ln>
                  <a:noFill/>
                </a:ln>
                <a:solidFill>
                  <a:prstClr val="black"/>
                </a:solidFill>
                <a:effectLst/>
                <a:highlight>
                  <a:srgbClr val="008000"/>
                </a:highlight>
                <a:uLnTx/>
                <a:uFillTx/>
                <a:latin typeface="Arial"/>
                <a:ea typeface="ＭＳ Ｐゴシック"/>
                <a:cs typeface="Arial"/>
              </a:rPr>
              <a:t> </a:t>
            </a: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 also positives</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Ethics is </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not a simple system. </a:t>
            </a: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There will always be situations where simply following the “rule” is not the best thing to do</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solidFill>
                <a:effectLst/>
                <a:uLnTx/>
                <a:uFillTx/>
                <a:latin typeface="Arial"/>
                <a:ea typeface="ＭＳ Ｐゴシック"/>
                <a:cs typeface="Arial"/>
              </a:rPr>
              <a:t>What is </a:t>
            </a: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Right or Wrong is not always clear</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chemeClr val="bg1"/>
                </a:solidFill>
                <a:effectLst/>
                <a:highlight>
                  <a:srgbClr val="008000"/>
                </a:highlight>
                <a:uLnTx/>
                <a:uFillTx/>
                <a:latin typeface="Arial"/>
                <a:ea typeface="ＭＳ Ｐゴシック"/>
                <a:cs typeface="Arial"/>
              </a:rPr>
              <a:t>All shades of grey appear from different perspectives</a:t>
            </a:r>
          </a:p>
          <a:p>
            <a:pPr marL="285750" marR="0" lvl="0" indent="-285750" algn="l" defTabSz="914400" rtl="0" eaLnBrk="1" fontAlgn="base" latinLnBrk="0" hangingPunct="1">
              <a:lnSpc>
                <a:spcPct val="150000"/>
              </a:lnSpc>
              <a:spcBef>
                <a:spcPct val="0"/>
              </a:spcBef>
              <a:spcAft>
                <a:spcPct val="0"/>
              </a:spcAft>
              <a:buClrTx/>
              <a:buSzTx/>
              <a:buFont typeface="Wingdings" panose="05000000000000000000"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Arial"/>
              <a:ea typeface="ＭＳ Ｐゴシック"/>
              <a:cs typeface="Arial"/>
            </a:endParaRPr>
          </a:p>
        </p:txBody>
      </p:sp>
      <p:pic>
        <p:nvPicPr>
          <p:cNvPr id="3" name="Picture 2">
            <a:extLst>
              <a:ext uri="{FF2B5EF4-FFF2-40B4-BE49-F238E27FC236}">
                <a16:creationId xmlns:a16="http://schemas.microsoft.com/office/drawing/2014/main" id="{C786D44C-BD39-4C6C-8BF1-44EC74E0CFC4}"/>
              </a:ext>
            </a:extLst>
          </p:cNvPr>
          <p:cNvPicPr>
            <a:picLocks noChangeAspect="1"/>
          </p:cNvPicPr>
          <p:nvPr/>
        </p:nvPicPr>
        <p:blipFill>
          <a:blip r:embed="rId4"/>
          <a:stretch>
            <a:fillRect/>
          </a:stretch>
        </p:blipFill>
        <p:spPr>
          <a:xfrm>
            <a:off x="8408263" y="2391402"/>
            <a:ext cx="3022600" cy="2998484"/>
          </a:xfrm>
          <a:prstGeom prst="rect">
            <a:avLst/>
          </a:prstGeom>
        </p:spPr>
      </p:pic>
      <p:pic>
        <p:nvPicPr>
          <p:cNvPr id="5" name="Audio 4">
            <a:hlinkClick r:id="" action="ppaction://media"/>
            <a:extLst>
              <a:ext uri="{FF2B5EF4-FFF2-40B4-BE49-F238E27FC236}">
                <a16:creationId xmlns:a16="http://schemas.microsoft.com/office/drawing/2014/main" id="{6013BF84-CA63-46CE-A66B-CA60C24A65D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403348062"/>
      </p:ext>
    </p:extLst>
  </p:cSld>
  <p:clrMapOvr>
    <a:masterClrMapping/>
  </p:clrMapOvr>
  <mc:AlternateContent xmlns:mc="http://schemas.openxmlformats.org/markup-compatibility/2006">
    <mc:Choice xmlns:p14="http://schemas.microsoft.com/office/powerpoint/2010/main" Requires="p14">
      <p:transition spd="slow" p14:dur="2000" advTm="120442"/>
    </mc:Choice>
    <mc:Fallback>
      <p:transition spd="slow" advTm="120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3086</TotalTime>
  <Words>1186</Words>
  <Application>Microsoft Office PowerPoint</Application>
  <PresentationFormat>Widescreen</PresentationFormat>
  <Paragraphs>123</Paragraphs>
  <Slides>16</Slides>
  <Notes>5</Notes>
  <HiddenSlides>0</HiddenSlides>
  <MMClips>15</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Arial</vt:lpstr>
      <vt:lpstr>Barlow Light</vt:lpstr>
      <vt:lpstr>Barlow SemiBold</vt:lpstr>
      <vt:lpstr>Calibri</vt:lpstr>
      <vt:lpstr>Corbel</vt:lpstr>
      <vt:lpstr>Courier New</vt:lpstr>
      <vt:lpstr>Wingdings</vt:lpstr>
      <vt:lpstr>Wingdings 2</vt:lpstr>
      <vt:lpstr>Wingdings 3</vt:lpstr>
      <vt:lpstr>Module</vt:lpstr>
      <vt:lpstr>Ethics as a Core Professional Competency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Jason Sargent</dc:creator>
  <cp:lastModifiedBy>Stuart McLoughlin</cp:lastModifiedBy>
  <cp:revision>209</cp:revision>
  <dcterms:created xsi:type="dcterms:W3CDTF">2020-03-27T08:41:07Z</dcterms:created>
  <dcterms:modified xsi:type="dcterms:W3CDTF">2022-12-19T22:53:50Z</dcterms:modified>
</cp:coreProperties>
</file>

<file path=docProps/thumbnail.jpeg>
</file>